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6"/>
  </p:notesMasterIdLst>
  <p:sldIdLst>
    <p:sldId id="898" r:id="rId4"/>
    <p:sldId id="259" r:id="rId5"/>
    <p:sldId id="260" r:id="rId6"/>
    <p:sldId id="261" r:id="rId7"/>
    <p:sldId id="262" r:id="rId8"/>
    <p:sldId id="755" r:id="rId9"/>
    <p:sldId id="909" r:id="rId10"/>
    <p:sldId id="1001" r:id="rId11"/>
    <p:sldId id="974" r:id="rId12"/>
    <p:sldId id="971" r:id="rId13"/>
    <p:sldId id="953" r:id="rId14"/>
    <p:sldId id="992" r:id="rId15"/>
    <p:sldId id="997" r:id="rId16"/>
    <p:sldId id="998" r:id="rId17"/>
    <p:sldId id="1004" r:id="rId18"/>
    <p:sldId id="993" r:id="rId19"/>
    <p:sldId id="1003" r:id="rId20"/>
    <p:sldId id="933" r:id="rId21"/>
    <p:sldId id="1002" r:id="rId22"/>
    <p:sldId id="1005" r:id="rId23"/>
    <p:sldId id="1006" r:id="rId24"/>
    <p:sldId id="867" r:id="rId25"/>
    <p:sldId id="407" r:id="rId26"/>
    <p:sldId id="417" r:id="rId27"/>
    <p:sldId id="281" r:id="rId28"/>
    <p:sldId id="950" r:id="rId29"/>
    <p:sldId id="276" r:id="rId30"/>
    <p:sldId id="277" r:id="rId31"/>
    <p:sldId id="278" r:id="rId32"/>
    <p:sldId id="283" r:id="rId33"/>
    <p:sldId id="284" r:id="rId34"/>
    <p:sldId id="309" r:id="rId35"/>
    <p:sldId id="310" r:id="rId36"/>
    <p:sldId id="961" r:id="rId37"/>
    <p:sldId id="962" r:id="rId38"/>
    <p:sldId id="976" r:id="rId39"/>
    <p:sldId id="977" r:id="rId40"/>
    <p:sldId id="978" r:id="rId41"/>
    <p:sldId id="979" r:id="rId42"/>
    <p:sldId id="312" r:id="rId43"/>
    <p:sldId id="313" r:id="rId44"/>
    <p:sldId id="31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FF8BA"/>
    <a:srgbClr val="20431D"/>
    <a:srgbClr val="FF939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F26060-22E6-48C0-96CF-26EB311FA78D}" v="1" dt="2023-05-31T01:48:55.6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76" autoAdjust="0"/>
  </p:normalViewPr>
  <p:slideViewPr>
    <p:cSldViewPr>
      <p:cViewPr varScale="1">
        <p:scale>
          <a:sx n="65" d="100"/>
          <a:sy n="65" d="100"/>
        </p:scale>
        <p:origin x="-1452" y="-108"/>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5DF26060-22E6-48C0-96CF-26EB311FA78D}"/>
    <pc:docChg chg="modSld">
      <pc:chgData name="faizul alfalah" userId="b097e28588539e7c" providerId="LiveId" clId="{5DF26060-22E6-48C0-96CF-26EB311FA78D}" dt="2023-05-31T01:48:55.640" v="11"/>
      <pc:docMkLst>
        <pc:docMk/>
      </pc:docMkLst>
      <pc:sldChg chg="modSp">
        <pc:chgData name="faizul alfalah" userId="b097e28588539e7c" providerId="LiveId" clId="{5DF26060-22E6-48C0-96CF-26EB311FA78D}" dt="2023-05-31T01:48:55.640" v="11"/>
        <pc:sldMkLst>
          <pc:docMk/>
          <pc:sldMk cId="595082253" sldId="755"/>
        </pc:sldMkLst>
        <pc:spChg chg="mod">
          <ac:chgData name="faizul alfalah" userId="b097e28588539e7c" providerId="LiveId" clId="{5DF26060-22E6-48C0-96CF-26EB311FA78D}" dt="2023-05-31T01:48:55.640" v="11"/>
          <ac:spMkLst>
            <pc:docMk/>
            <pc:sldMk cId="595082253" sldId="755"/>
            <ac:spMk id="3" creationId="{00000000-0000-0000-0000-000000000000}"/>
          </ac:spMkLst>
        </pc:spChg>
      </pc:sldChg>
      <pc:sldChg chg="modSp mod">
        <pc:chgData name="faizul alfalah" userId="b097e28588539e7c" providerId="LiveId" clId="{5DF26060-22E6-48C0-96CF-26EB311FA78D}" dt="2023-05-31T01:48:42.232" v="10" actId="1036"/>
        <pc:sldMkLst>
          <pc:docMk/>
          <pc:sldMk cId="2557106934" sldId="898"/>
        </pc:sldMkLst>
        <pc:spChg chg="mod">
          <ac:chgData name="faizul alfalah" userId="b097e28588539e7c" providerId="LiveId" clId="{5DF26060-22E6-48C0-96CF-26EB311FA78D}" dt="2023-05-31T01:48:42.232" v="10" actId="1036"/>
          <ac:spMkLst>
            <pc:docMk/>
            <pc:sldMk cId="2557106934" sldId="898"/>
            <ac:spMk id="2" creationId="{00000000-0000-0000-0000-000000000000}"/>
          </ac:spMkLst>
        </pc:spChg>
        <pc:spChg chg="mod">
          <ac:chgData name="faizul alfalah" userId="b097e28588539e7c" providerId="LiveId" clId="{5DF26060-22E6-48C0-96CF-26EB311FA78D}" dt="2023-05-31T01:48:25.618" v="2" actId="20577"/>
          <ac:spMkLst>
            <pc:docMk/>
            <pc:sldMk cId="2557106934" sldId="898"/>
            <ac:spMk id="4" creationId="{85464226-25F1-40B7-A6C7-6BEAE2617E0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pPr/>
              <a:t>5/31/2023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pPr/>
              <a:t>‹#›</a:t>
            </a:fld>
            <a:endParaRPr lang="en-US"/>
          </a:p>
        </p:txBody>
      </p:sp>
    </p:spTree>
    <p:extLst>
      <p:ext uri="{BB962C8B-B14F-4D97-AF65-F5344CB8AC3E}">
        <p14:creationId xmlns:p14="http://schemas.microsoft.com/office/powerpoint/2010/main" xmlns=""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5/31/2023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5/31/2023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5/31/2023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31/05/2023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31/05/2023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31/05/2023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31/05/2023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31/05/2023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31/05/2023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31/05/2023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31/05/2023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31/05/2023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31/05/2023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31/05/2023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pPr/>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pPr/>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pPr/>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pPr/>
              <a:t>5/31/2023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31/05/2023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20853" y="294382"/>
            <a:ext cx="902286"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13"/>
          <p:cNvSpPr/>
          <p:nvPr/>
        </p:nvSpPr>
        <p:spPr>
          <a:xfrm>
            <a:off x="153873" y="1524000"/>
            <a:ext cx="8836247" cy="461665"/>
          </a:xfrm>
          <a:prstGeom prst="rect">
            <a:avLst/>
          </a:prstGeom>
          <a:noFill/>
        </p:spPr>
        <p:txBody>
          <a:bodyPr wrap="square" lIns="91440" tIns="45720" rIns="91440" bIns="45720">
            <a:spAutoFit/>
          </a:bodyPr>
          <a:lstStyle/>
          <a:p>
            <a:pPr algn="ct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Jabatan</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Hal </a:t>
            </a: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Ehwal</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Agama Terengganu</a:t>
            </a:r>
          </a:p>
        </p:txBody>
      </p:sp>
      <p:sp>
        <p:nvSpPr>
          <p:cNvPr id="9" name="Rectangle 5"/>
          <p:cNvSpPr txBox="1">
            <a:spLocks noChangeArrowheads="1"/>
          </p:cNvSpPr>
          <p:nvPr/>
        </p:nvSpPr>
        <p:spPr>
          <a:xfrm>
            <a:off x="2400297" y="1981200"/>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22 / 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a:p>
            <a:pPr marL="0" indent="0" algn="ctr">
              <a:buNone/>
            </a:pP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1066800" y="3764340"/>
            <a:ext cx="6934200" cy="1569660"/>
          </a:xfrm>
          <a:prstGeom prst="rect">
            <a:avLst/>
          </a:prstGeom>
        </p:spPr>
        <p:txBody>
          <a:bodyPr wrap="square">
            <a:spAutoFit/>
          </a:bodyPr>
          <a:lstStyle/>
          <a:p>
            <a:pPr algn="ctr"/>
            <a:r>
              <a:rPr lang="it-IT" sz="48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HAJI ADALAH REHLAH KEIMANAN</a:t>
            </a:r>
          </a:p>
        </p:txBody>
      </p:sp>
      <p:sp>
        <p:nvSpPr>
          <p:cNvPr id="3" name="Rectangle 2">
            <a:extLst>
              <a:ext uri="{FF2B5EF4-FFF2-40B4-BE49-F238E27FC236}">
                <a16:creationId xmlns="" xmlns:a16="http://schemas.microsoft.com/office/drawing/2014/main" id="{1BCD6A67-D6C1-BB03-033A-855C22F9F64D}"/>
              </a:ext>
            </a:extLst>
          </p:cNvPr>
          <p:cNvSpPr/>
          <p:nvPr/>
        </p:nvSpPr>
        <p:spPr>
          <a:xfrm>
            <a:off x="-3" y="640080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 xmlns:a16="http://schemas.microsoft.com/office/drawing/2014/main" id="{85464226-25F1-40B7-A6C7-6BEAE2617E0E}"/>
              </a:ext>
            </a:extLst>
          </p:cNvPr>
          <p:cNvSpPr/>
          <p:nvPr/>
        </p:nvSpPr>
        <p:spPr>
          <a:xfrm>
            <a:off x="582069" y="2667000"/>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13 Zulkaedah 1444H  </a:t>
            </a:r>
            <a:r>
              <a:rPr lang="en-US" sz="2400" b="1" i="1" dirty="0">
                <a:solidFill>
                  <a:srgbClr val="FFFF00"/>
                </a:solidFill>
                <a:effectLst>
                  <a:glow rad="139700">
                    <a:schemeClr val="tx1">
                      <a:alpha val="40000"/>
                    </a:schemeClr>
                  </a:glow>
                  <a:outerShdw dist="38100" dir="2700000" algn="tl">
                    <a:srgbClr val="000000">
                      <a:alpha val="94000"/>
                    </a:srgbClr>
                  </a:outerShdw>
                </a:effectLst>
              </a:rPr>
              <a:t>/</a:t>
            </a:r>
            <a:r>
              <a:rPr lang="en-US" sz="2400" b="1" dirty="0">
                <a:solidFill>
                  <a:srgbClr val="FFFF00"/>
                </a:solidFill>
                <a:effectLst>
                  <a:glow rad="139700">
                    <a:schemeClr val="tx1">
                      <a:alpha val="40000"/>
                    </a:schemeClr>
                  </a:glow>
                  <a:outerShdw dist="38100" dir="2700000" algn="tl">
                    <a:srgbClr val="000000">
                      <a:alpha val="94000"/>
                    </a:srgbClr>
                  </a:outerShdw>
                </a:effectLst>
              </a:rPr>
              <a:t>  2 Jun 2023M</a:t>
            </a:r>
          </a:p>
        </p:txBody>
      </p:sp>
    </p:spTree>
    <p:extLst>
      <p:ext uri="{BB962C8B-B14F-4D97-AF65-F5344CB8AC3E}">
        <p14:creationId xmlns:p14="http://schemas.microsoft.com/office/powerpoint/2010/main" xmlns=""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179518" y="4038600"/>
            <a:ext cx="8784962" cy="2554545"/>
          </a:xfrm>
          <a:prstGeom prst="rect">
            <a:avLst/>
          </a:prstGeom>
        </p:spPr>
        <p:txBody>
          <a:bodyPr wrap="square">
            <a:spAutoFit/>
          </a:bodyPr>
          <a:lstStyle/>
          <a:p>
            <a:pPr algn="just"/>
            <a:r>
              <a:rPr lang="sv-SE" sz="24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effectLst>
                  <a:innerShdw blurRad="69850" dist="43180" dir="5400000">
                    <a:srgbClr val="000000">
                      <a:alpha val="65000"/>
                    </a:srgbClr>
                  </a:innerShdw>
                </a:effectLst>
              </a:rPr>
              <a:t>Maksudnya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3200" b="1" dirty="0">
                <a:ln w="1905"/>
                <a:solidFill>
                  <a:schemeClr val="accent2">
                    <a:lumMod val="75000"/>
                  </a:schemeClr>
                </a:solidFill>
                <a:effectLst>
                  <a:innerShdw blurRad="69850" dist="43180" dir="5400000">
                    <a:srgbClr val="000000">
                      <a:alpha val="65000"/>
                    </a:srgbClr>
                  </a:innerShdw>
                </a:effectLst>
              </a:rPr>
              <a:t>Dan serulah umat manusia untuk Haji, mereka akan datang ke rumah Tuhanmu dengan berjalan kaki, dan dengan menunggang berjenis-jenis unta, yang datangnya dari berbagai jalan dan ceruk rantau yang jauh.</a:t>
            </a:r>
            <a:endParaRPr lang="sv-SE" sz="2400" b="1" dirty="0">
              <a:ln w="1905"/>
              <a:solidFill>
                <a:schemeClr val="accent2">
                  <a:lumMod val="75000"/>
                </a:schemeClr>
              </a:solidFill>
              <a:effectLst>
                <a:innerShdw blurRad="69850" dist="43180" dir="5400000">
                  <a:srgbClr val="000000">
                    <a:alpha val="65000"/>
                  </a:srgbClr>
                </a:innerShdw>
              </a:effectLst>
            </a:endParaRPr>
          </a:p>
        </p:txBody>
      </p:sp>
      <p:sp>
        <p:nvSpPr>
          <p:cNvPr id="2" name="Snip Diagonal Corner Rectangle 5">
            <a:extLst>
              <a:ext uri="{FF2B5EF4-FFF2-40B4-BE49-F238E27FC236}">
                <a16:creationId xmlns="" xmlns:a16="http://schemas.microsoft.com/office/drawing/2014/main"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dalam surah Al-Hajj ayat 27:</a:t>
            </a:r>
          </a:p>
        </p:txBody>
      </p:sp>
      <p:pic>
        <p:nvPicPr>
          <p:cNvPr id="7" name="Picture 6" descr="A picture containing black, darkness&#10;&#10;Description automatically generated">
            <a:extLst>
              <a:ext uri="{FF2B5EF4-FFF2-40B4-BE49-F238E27FC236}">
                <a16:creationId xmlns="" xmlns:a16="http://schemas.microsoft.com/office/drawing/2014/main" id="{89C685E7-442D-DD64-EC39-B9CF42C56C6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3495" y="1244126"/>
            <a:ext cx="8637008" cy="2540948"/>
          </a:xfrm>
          <a:prstGeom prst="rect">
            <a:avLst/>
          </a:prstGeom>
        </p:spPr>
      </p:pic>
    </p:spTree>
    <p:extLst>
      <p:ext uri="{BB962C8B-B14F-4D97-AF65-F5344CB8AC3E}">
        <p14:creationId xmlns:p14="http://schemas.microsoft.com/office/powerpoint/2010/main" xmlns="" val="2077027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D0A6E456-7216-8046-C1B8-02CC1CA4FB83}"/>
              </a:ext>
            </a:extLst>
          </p:cNvPr>
          <p:cNvSpPr/>
          <p:nvPr/>
        </p:nvSpPr>
        <p:spPr>
          <a:xfrm>
            <a:off x="914400" y="228600"/>
            <a:ext cx="6934200" cy="12192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Perlaksanaan ibadah Haji</a:t>
            </a:r>
          </a:p>
        </p:txBody>
      </p:sp>
      <p:sp>
        <p:nvSpPr>
          <p:cNvPr id="7" name="Rectangle: Rounded Corners 5">
            <a:extLst>
              <a:ext uri="{FF2B5EF4-FFF2-40B4-BE49-F238E27FC236}">
                <a16:creationId xmlns="" xmlns:a16="http://schemas.microsoft.com/office/drawing/2014/main" id="{D0A6E456-7216-8046-C1B8-02CC1CA4FB83}"/>
              </a:ext>
            </a:extLst>
          </p:cNvPr>
          <p:cNvSpPr/>
          <p:nvPr/>
        </p:nvSpPr>
        <p:spPr>
          <a:xfrm>
            <a:off x="228600" y="1524000"/>
            <a:ext cx="5372100" cy="8382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r>
              <a:rPr lang="fi-FI" sz="3600" dirty="0">
                <a:ln>
                  <a:solidFill>
                    <a:sysClr val="windowText" lastClr="000000"/>
                  </a:solidFill>
                </a:ln>
                <a:solidFill>
                  <a:schemeClr val="accent3">
                    <a:lumMod val="75000"/>
                  </a:schemeClr>
                </a:solidFill>
                <a:effectLst>
                  <a:outerShdw blurRad="38100" dist="38100" dir="2700000" algn="tl">
                    <a:srgbClr val="000000">
                      <a:alpha val="43137"/>
                    </a:srgbClr>
                  </a:outerShdw>
                </a:effectLst>
                <a:latin typeface="Arial Black" pitchFamily="34" charset="0"/>
              </a:rPr>
              <a:t> 1. Wukuf di Arafah</a:t>
            </a:r>
          </a:p>
        </p:txBody>
      </p:sp>
      <p:sp>
        <p:nvSpPr>
          <p:cNvPr id="8" name="Rectangle: Rounded Corners 5">
            <a:extLst>
              <a:ext uri="{FF2B5EF4-FFF2-40B4-BE49-F238E27FC236}">
                <a16:creationId xmlns="" xmlns:a16="http://schemas.microsoft.com/office/drawing/2014/main" id="{D0A6E456-7216-8046-C1B8-02CC1CA4FB83}"/>
              </a:ext>
            </a:extLst>
          </p:cNvPr>
          <p:cNvSpPr/>
          <p:nvPr/>
        </p:nvSpPr>
        <p:spPr>
          <a:xfrm>
            <a:off x="228600" y="2439537"/>
            <a:ext cx="8324850" cy="8382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r>
              <a:rPr lang="fi-FI" sz="3600" dirty="0" smtClean="0">
                <a:ln>
                  <a:solidFill>
                    <a:sysClr val="windowText" lastClr="000000"/>
                  </a:solidFill>
                </a:ln>
                <a:solidFill>
                  <a:schemeClr val="accent3">
                    <a:lumMod val="75000"/>
                  </a:schemeClr>
                </a:solidFill>
                <a:effectLst>
                  <a:outerShdw blurRad="38100" dist="38100" dir="2700000" algn="tl">
                    <a:srgbClr val="000000">
                      <a:alpha val="43137"/>
                    </a:srgbClr>
                  </a:outerShdw>
                </a:effectLst>
                <a:latin typeface="Arial Black" pitchFamily="34" charset="0"/>
              </a:rPr>
              <a:t> 2</a:t>
            </a:r>
            <a:r>
              <a:rPr lang="fi-FI" sz="3600" dirty="0">
                <a:ln>
                  <a:solidFill>
                    <a:sysClr val="windowText" lastClr="000000"/>
                  </a:solidFill>
                </a:ln>
                <a:solidFill>
                  <a:schemeClr val="accent3">
                    <a:lumMod val="75000"/>
                  </a:schemeClr>
                </a:solidFill>
                <a:effectLst>
                  <a:outerShdw blurRad="38100" dist="38100" dir="2700000" algn="tl">
                    <a:srgbClr val="000000">
                      <a:alpha val="43137"/>
                    </a:srgbClr>
                  </a:outerShdw>
                </a:effectLst>
                <a:latin typeface="Arial Black" pitchFamily="34" charset="0"/>
              </a:rPr>
              <a:t>. Mabit di Muzdalifah dan Mina</a:t>
            </a:r>
          </a:p>
        </p:txBody>
      </p:sp>
      <p:sp>
        <p:nvSpPr>
          <p:cNvPr id="9" name="Rectangle: Rounded Corners 5">
            <a:extLst>
              <a:ext uri="{FF2B5EF4-FFF2-40B4-BE49-F238E27FC236}">
                <a16:creationId xmlns="" xmlns:a16="http://schemas.microsoft.com/office/drawing/2014/main" id="{D0A6E456-7216-8046-C1B8-02CC1CA4FB83}"/>
              </a:ext>
            </a:extLst>
          </p:cNvPr>
          <p:cNvSpPr/>
          <p:nvPr/>
        </p:nvSpPr>
        <p:spPr>
          <a:xfrm>
            <a:off x="228600" y="3352800"/>
            <a:ext cx="7905750" cy="8382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r>
              <a:rPr lang="fi-FI" sz="3600" dirty="0">
                <a:ln>
                  <a:solidFill>
                    <a:sysClr val="windowText" lastClr="000000"/>
                  </a:solidFill>
                </a:ln>
                <a:solidFill>
                  <a:schemeClr val="accent3">
                    <a:lumMod val="75000"/>
                  </a:schemeClr>
                </a:solidFill>
                <a:effectLst>
                  <a:outerShdw blurRad="38100" dist="38100" dir="2700000" algn="tl">
                    <a:srgbClr val="000000">
                      <a:alpha val="43137"/>
                    </a:srgbClr>
                  </a:outerShdw>
                </a:effectLst>
                <a:latin typeface="Arial Black" pitchFamily="34" charset="0"/>
              </a:rPr>
              <a:t> 3. Melontar </a:t>
            </a:r>
            <a:r>
              <a:rPr lang="fi-FI" sz="3600" dirty="0" smtClean="0">
                <a:ln>
                  <a:solidFill>
                    <a:sysClr val="windowText" lastClr="000000"/>
                  </a:solidFill>
                </a:ln>
                <a:solidFill>
                  <a:schemeClr val="accent3">
                    <a:lumMod val="75000"/>
                  </a:schemeClr>
                </a:solidFill>
                <a:effectLst>
                  <a:outerShdw blurRad="38100" dist="38100" dir="2700000" algn="tl">
                    <a:srgbClr val="000000">
                      <a:alpha val="43137"/>
                    </a:srgbClr>
                  </a:outerShdw>
                </a:effectLst>
                <a:latin typeface="Arial Black" pitchFamily="34" charset="0"/>
              </a:rPr>
              <a:t>Jamrah</a:t>
            </a:r>
            <a:endParaRPr lang="fi-FI" sz="3600" dirty="0">
              <a:ln>
                <a:solidFill>
                  <a:sysClr val="windowText" lastClr="000000"/>
                </a:solidFill>
              </a:ln>
              <a:solidFill>
                <a:schemeClr val="accent3">
                  <a:lumMod val="75000"/>
                </a:schemeClr>
              </a:solidFill>
              <a:effectLst>
                <a:outerShdw blurRad="38100" dist="38100" dir="2700000" algn="tl">
                  <a:srgbClr val="000000">
                    <a:alpha val="43137"/>
                  </a:srgbClr>
                </a:outerShdw>
              </a:effectLst>
              <a:latin typeface="Arial Black" pitchFamily="34" charset="0"/>
            </a:endParaRPr>
          </a:p>
        </p:txBody>
      </p:sp>
      <p:sp>
        <p:nvSpPr>
          <p:cNvPr id="10" name="Rectangle: Rounded Corners 5">
            <a:extLst>
              <a:ext uri="{FF2B5EF4-FFF2-40B4-BE49-F238E27FC236}">
                <a16:creationId xmlns="" xmlns:a16="http://schemas.microsoft.com/office/drawing/2014/main" id="{D0A6E456-7216-8046-C1B8-02CC1CA4FB83}"/>
              </a:ext>
            </a:extLst>
          </p:cNvPr>
          <p:cNvSpPr/>
          <p:nvPr/>
        </p:nvSpPr>
        <p:spPr>
          <a:xfrm>
            <a:off x="228600" y="4267200"/>
            <a:ext cx="2743200" cy="6858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r>
              <a:rPr lang="fi-FI" sz="3600" dirty="0" smtClean="0">
                <a:ln>
                  <a:solidFill>
                    <a:sysClr val="windowText" lastClr="000000"/>
                  </a:solidFill>
                </a:ln>
                <a:solidFill>
                  <a:schemeClr val="accent3">
                    <a:lumMod val="75000"/>
                  </a:schemeClr>
                </a:solidFill>
                <a:effectLst>
                  <a:outerShdw blurRad="38100" dist="38100" dir="2700000" algn="tl">
                    <a:srgbClr val="000000">
                      <a:alpha val="43137"/>
                    </a:srgbClr>
                  </a:outerShdw>
                </a:effectLst>
                <a:latin typeface="Arial Black" pitchFamily="34" charset="0"/>
              </a:rPr>
              <a:t> 4</a:t>
            </a:r>
            <a:r>
              <a:rPr lang="fi-FI" sz="3600" dirty="0">
                <a:ln>
                  <a:solidFill>
                    <a:sysClr val="windowText" lastClr="000000"/>
                  </a:solidFill>
                </a:ln>
                <a:solidFill>
                  <a:schemeClr val="accent3">
                    <a:lumMod val="75000"/>
                  </a:schemeClr>
                </a:solidFill>
                <a:effectLst>
                  <a:outerShdw blurRad="38100" dist="38100" dir="2700000" algn="tl">
                    <a:srgbClr val="000000">
                      <a:alpha val="43137"/>
                    </a:srgbClr>
                  </a:outerShdw>
                </a:effectLst>
                <a:latin typeface="Arial Black" pitchFamily="34" charset="0"/>
              </a:rPr>
              <a:t>. </a:t>
            </a:r>
            <a:r>
              <a:rPr lang="fi-FI" sz="3600" dirty="0" smtClean="0">
                <a:ln>
                  <a:solidFill>
                    <a:sysClr val="windowText" lastClr="000000"/>
                  </a:solidFill>
                </a:ln>
                <a:solidFill>
                  <a:schemeClr val="accent3">
                    <a:lumMod val="75000"/>
                  </a:schemeClr>
                </a:solidFill>
                <a:effectLst>
                  <a:outerShdw blurRad="38100" dist="38100" dir="2700000" algn="tl">
                    <a:srgbClr val="000000">
                      <a:alpha val="43137"/>
                    </a:srgbClr>
                  </a:outerShdw>
                </a:effectLst>
                <a:latin typeface="Arial Black" pitchFamily="34" charset="0"/>
              </a:rPr>
              <a:t>Tawaf</a:t>
            </a:r>
            <a:endParaRPr lang="fi-FI" sz="3600" dirty="0">
              <a:ln>
                <a:solidFill>
                  <a:sysClr val="windowText" lastClr="000000"/>
                </a:solidFill>
              </a:ln>
              <a:solidFill>
                <a:schemeClr val="accent3">
                  <a:lumMod val="75000"/>
                </a:schemeClr>
              </a:solidFill>
              <a:effectLst>
                <a:outerShdw blurRad="38100" dist="38100" dir="2700000" algn="tl">
                  <a:srgbClr val="000000">
                    <a:alpha val="43137"/>
                  </a:srgbClr>
                </a:outerShdw>
              </a:effectLst>
              <a:latin typeface="Arial Black" pitchFamily="34" charset="0"/>
            </a:endParaRPr>
          </a:p>
        </p:txBody>
      </p:sp>
      <p:sp>
        <p:nvSpPr>
          <p:cNvPr id="11" name="Rectangle: Rounded Corners 5">
            <a:extLst>
              <a:ext uri="{FF2B5EF4-FFF2-40B4-BE49-F238E27FC236}">
                <a16:creationId xmlns="" xmlns:a16="http://schemas.microsoft.com/office/drawing/2014/main" id="{D0A6E456-7216-8046-C1B8-02CC1CA4FB83}"/>
              </a:ext>
            </a:extLst>
          </p:cNvPr>
          <p:cNvSpPr/>
          <p:nvPr/>
        </p:nvSpPr>
        <p:spPr>
          <a:xfrm>
            <a:off x="228600" y="5791200"/>
            <a:ext cx="3105150" cy="6858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a:solidFill>
                    <a:sysClr val="windowText" lastClr="000000"/>
                  </a:solidFill>
                </a:ln>
                <a:solidFill>
                  <a:schemeClr val="accent3">
                    <a:lumMod val="75000"/>
                  </a:schemeClr>
                </a:solidFill>
                <a:effectLst>
                  <a:outerShdw blurRad="38100" dist="38100" dir="2700000" algn="tl">
                    <a:srgbClr val="000000">
                      <a:alpha val="43137"/>
                    </a:srgbClr>
                  </a:outerShdw>
                </a:effectLst>
                <a:latin typeface="Arial Black" pitchFamily="34" charset="0"/>
              </a:rPr>
              <a:t>6</a:t>
            </a:r>
            <a:r>
              <a:rPr lang="fi-FI" sz="3600" dirty="0" smtClean="0">
                <a:ln>
                  <a:solidFill>
                    <a:sysClr val="windowText" lastClr="000000"/>
                  </a:solidFill>
                </a:ln>
                <a:solidFill>
                  <a:schemeClr val="accent3">
                    <a:lumMod val="75000"/>
                  </a:schemeClr>
                </a:solidFill>
                <a:effectLst>
                  <a:outerShdw blurRad="38100" dist="38100" dir="2700000" algn="tl">
                    <a:srgbClr val="000000">
                      <a:alpha val="43137"/>
                    </a:srgbClr>
                  </a:outerShdw>
                </a:effectLst>
                <a:latin typeface="Arial Black" pitchFamily="34" charset="0"/>
              </a:rPr>
              <a:t>. </a:t>
            </a:r>
            <a:r>
              <a:rPr lang="fi-FI" sz="3600" dirty="0">
                <a:ln>
                  <a:solidFill>
                    <a:sysClr val="windowText" lastClr="000000"/>
                  </a:solidFill>
                </a:ln>
                <a:solidFill>
                  <a:schemeClr val="accent3">
                    <a:lumMod val="75000"/>
                  </a:schemeClr>
                </a:solidFill>
                <a:effectLst>
                  <a:outerShdw blurRad="38100" dist="38100" dir="2700000" algn="tl">
                    <a:srgbClr val="000000">
                      <a:alpha val="43137"/>
                    </a:srgbClr>
                  </a:outerShdw>
                </a:effectLst>
                <a:latin typeface="Arial Black" pitchFamily="34" charset="0"/>
              </a:rPr>
              <a:t>Tahallul</a:t>
            </a:r>
          </a:p>
        </p:txBody>
      </p:sp>
      <p:sp>
        <p:nvSpPr>
          <p:cNvPr id="12" name="Rectangle: Rounded Corners 5">
            <a:extLst>
              <a:ext uri="{FF2B5EF4-FFF2-40B4-BE49-F238E27FC236}">
                <a16:creationId xmlns="" xmlns:a16="http://schemas.microsoft.com/office/drawing/2014/main" id="{D0A6E456-7216-8046-C1B8-02CC1CA4FB83}"/>
              </a:ext>
            </a:extLst>
          </p:cNvPr>
          <p:cNvSpPr/>
          <p:nvPr/>
        </p:nvSpPr>
        <p:spPr>
          <a:xfrm>
            <a:off x="228600" y="5029200"/>
            <a:ext cx="2438400" cy="6858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r>
              <a:rPr lang="fi-FI" sz="3600" dirty="0" smtClean="0">
                <a:ln>
                  <a:solidFill>
                    <a:sysClr val="windowText" lastClr="000000"/>
                  </a:solidFill>
                </a:ln>
                <a:solidFill>
                  <a:schemeClr val="accent3">
                    <a:lumMod val="75000"/>
                  </a:schemeClr>
                </a:solidFill>
                <a:effectLst>
                  <a:outerShdw blurRad="38100" dist="38100" dir="2700000" algn="tl">
                    <a:srgbClr val="000000">
                      <a:alpha val="43137"/>
                    </a:srgbClr>
                  </a:outerShdw>
                </a:effectLst>
                <a:latin typeface="Arial Black" pitchFamily="34" charset="0"/>
              </a:rPr>
              <a:t> 5. </a:t>
            </a:r>
            <a:r>
              <a:rPr lang="fi-FI" sz="3600" dirty="0">
                <a:ln>
                  <a:solidFill>
                    <a:sysClr val="windowText" lastClr="000000"/>
                  </a:solidFill>
                </a:ln>
                <a:solidFill>
                  <a:schemeClr val="accent3">
                    <a:lumMod val="75000"/>
                  </a:schemeClr>
                </a:solidFill>
                <a:effectLst>
                  <a:outerShdw blurRad="38100" dist="38100" dir="2700000" algn="tl">
                    <a:srgbClr val="000000">
                      <a:alpha val="43137"/>
                    </a:srgbClr>
                  </a:outerShdw>
                </a:effectLst>
                <a:latin typeface="Arial Black" pitchFamily="34" charset="0"/>
              </a:rPr>
              <a:t>Saie</a:t>
            </a:r>
          </a:p>
        </p:txBody>
      </p:sp>
    </p:spTree>
    <p:extLst>
      <p:ext uri="{BB962C8B-B14F-4D97-AF65-F5344CB8AC3E}">
        <p14:creationId xmlns:p14="http://schemas.microsoft.com/office/powerpoint/2010/main" xmlns="" val="3316308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D0A6E456-7216-8046-C1B8-02CC1CA4FB83}"/>
              </a:ext>
            </a:extLst>
          </p:cNvPr>
          <p:cNvSpPr/>
          <p:nvPr/>
        </p:nvSpPr>
        <p:spPr>
          <a:xfrm>
            <a:off x="419100" y="381000"/>
            <a:ext cx="8039100" cy="13716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Perjalanan ibadah haji juga merupakan </a:t>
            </a:r>
          </a:p>
        </p:txBody>
      </p:sp>
      <p:sp>
        <p:nvSpPr>
          <p:cNvPr id="4" name="Rounded Rectangle 7">
            <a:extLst>
              <a:ext uri="{FF2B5EF4-FFF2-40B4-BE49-F238E27FC236}">
                <a16:creationId xmlns="" xmlns:a16="http://schemas.microsoft.com/office/drawing/2014/main" id="{2E6F0238-B174-9238-5832-F7E9087D0E7C}"/>
              </a:ext>
            </a:extLst>
          </p:cNvPr>
          <p:cNvSpPr/>
          <p:nvPr/>
        </p:nvSpPr>
        <p:spPr>
          <a:xfrm>
            <a:off x="419100" y="2209800"/>
            <a:ext cx="8305800" cy="4114800"/>
          </a:xfrm>
          <a:prstGeom prst="round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a:ln w="1905"/>
                <a:solidFill>
                  <a:schemeClr val="tx2"/>
                </a:solidFill>
                <a:effectLst>
                  <a:innerShdw blurRad="69850" dist="43180" dir="5400000">
                    <a:srgbClr val="000000">
                      <a:alpha val="65000"/>
                    </a:srgbClr>
                  </a:innerShdw>
                </a:effectLst>
              </a:rPr>
              <a:t>Medan </a:t>
            </a:r>
            <a:r>
              <a:rPr lang="en-US" sz="4000" b="1" dirty="0" err="1">
                <a:ln w="1905"/>
                <a:solidFill>
                  <a:schemeClr val="tx2"/>
                </a:solidFill>
                <a:effectLst>
                  <a:innerShdw blurRad="69850" dist="43180" dir="5400000">
                    <a:srgbClr val="000000">
                      <a:alpha val="65000"/>
                    </a:srgbClr>
                  </a:innerShdw>
                </a:effectLst>
              </a:rPr>
              <a:t>pendidikan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diri</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dan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motivasi</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jiwa</a:t>
            </a:r>
            <a:r>
              <a:rPr lang="en-US" sz="4000" b="1" dirty="0">
                <a:ln w="1905"/>
                <a:solidFill>
                  <a:schemeClr val="tx2"/>
                </a:solidFill>
                <a:effectLst>
                  <a:innerShdw blurRad="69850" dist="43180" dir="5400000">
                    <a:srgbClr val="000000">
                      <a:alpha val="65000"/>
                    </a:srgbClr>
                  </a:innerShdw>
                </a:effectLst>
              </a:rPr>
              <a:t> yang </a:t>
            </a:r>
            <a:r>
              <a:rPr lang="en-US" sz="4000" b="1" dirty="0" err="1">
                <a:ln w="1905"/>
                <a:solidFill>
                  <a:schemeClr val="tx2"/>
                </a:solidFill>
                <a:effectLst>
                  <a:innerShdw blurRad="69850" dist="43180" dir="5400000">
                    <a:srgbClr val="000000">
                      <a:alpha val="65000"/>
                    </a:srgbClr>
                  </a:innerShdw>
                </a:effectLst>
              </a:rPr>
              <a:t>berpaksikan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kepada</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perhambaan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diri</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kepada</a:t>
            </a:r>
            <a:r>
              <a:rPr lang="en-US" sz="4000" b="1" dirty="0">
                <a:ln w="1905"/>
                <a:solidFill>
                  <a:schemeClr val="tx2"/>
                </a:solidFill>
                <a:effectLst>
                  <a:innerShdw blurRad="69850" dist="43180" dir="5400000">
                    <a:srgbClr val="000000">
                      <a:alpha val="65000"/>
                    </a:srgbClr>
                  </a:innerShdw>
                </a:effectLst>
              </a:rPr>
              <a:t> Allah </a:t>
            </a:r>
            <a:r>
              <a:rPr lang="en-US" sz="4000" b="1" dirty="0" err="1">
                <a:ln w="1905"/>
                <a:solidFill>
                  <a:schemeClr val="tx2"/>
                </a:solidFill>
                <a:effectLst>
                  <a:innerShdw blurRad="69850" dist="43180" dir="5400000">
                    <a:srgbClr val="000000">
                      <a:alpha val="65000"/>
                    </a:srgbClr>
                  </a:innerShdw>
                </a:effectLst>
              </a:rPr>
              <a:t>swt</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dalam</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memantapkan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akhla</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terpuji</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dan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membersihkan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diri</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daripada</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kotoran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dosa</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dan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maksiat</a:t>
            </a:r>
            <a:r>
              <a:rPr lang="en-US" sz="4000" b="1" dirty="0">
                <a:ln w="1905"/>
                <a:solidFill>
                  <a:schemeClr val="tx2"/>
                </a:solidFill>
                <a:effectLst>
                  <a:innerShdw blurRad="69850" dist="43180" dir="5400000">
                    <a:srgbClr val="000000">
                      <a:alpha val="65000"/>
                    </a:srgbClr>
                  </a:innerShdw>
                </a:effectLst>
              </a:rPr>
              <a:t> yang </a:t>
            </a:r>
            <a:r>
              <a:rPr lang="en-US" sz="4000" b="1" dirty="0" err="1">
                <a:ln w="1905"/>
                <a:solidFill>
                  <a:schemeClr val="tx2"/>
                </a:solidFill>
                <a:effectLst>
                  <a:innerShdw blurRad="69850" dist="43180" dir="5400000">
                    <a:srgbClr val="000000">
                      <a:alpha val="65000"/>
                    </a:srgbClr>
                  </a:innerShdw>
                </a:effectLst>
              </a:rPr>
              <a:t>keji</a:t>
            </a:r>
            <a:r>
              <a:rPr lang="en-US" sz="4000" b="1" dirty="0">
                <a:ln w="1905"/>
                <a:solidFill>
                  <a:schemeClr val="tx2"/>
                </a:solidFill>
                <a:effectLst>
                  <a:innerShdw blurRad="69850" dist="43180" dir="5400000">
                    <a:srgbClr val="000000">
                      <a:alpha val="65000"/>
                    </a:srgbClr>
                  </a:innerShdw>
                </a:effectLst>
              </a:rPr>
              <a:t>. </a:t>
            </a:r>
          </a:p>
        </p:txBody>
      </p:sp>
    </p:spTree>
    <p:extLst>
      <p:ext uri="{BB962C8B-B14F-4D97-AF65-F5344CB8AC3E}">
        <p14:creationId xmlns:p14="http://schemas.microsoft.com/office/powerpoint/2010/main" xmlns="" val="2519967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D0A6E456-7216-8046-C1B8-02CC1CA4FB83}"/>
              </a:ext>
            </a:extLst>
          </p:cNvPr>
          <p:cNvSpPr/>
          <p:nvPr/>
        </p:nvSpPr>
        <p:spPr>
          <a:xfrm>
            <a:off x="419100" y="381000"/>
            <a:ext cx="7772400" cy="13716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Diharapkan kepulangan setiap jamaah haji </a:t>
            </a:r>
          </a:p>
        </p:txBody>
      </p:sp>
      <p:sp>
        <p:nvSpPr>
          <p:cNvPr id="4" name="Rounded Rectangle 7">
            <a:extLst>
              <a:ext uri="{FF2B5EF4-FFF2-40B4-BE49-F238E27FC236}">
                <a16:creationId xmlns="" xmlns:a16="http://schemas.microsoft.com/office/drawing/2014/main" id="{2E6F0238-B174-9238-5832-F7E9087D0E7C}"/>
              </a:ext>
            </a:extLst>
          </p:cNvPr>
          <p:cNvSpPr/>
          <p:nvPr/>
        </p:nvSpPr>
        <p:spPr>
          <a:xfrm>
            <a:off x="228600" y="2209800"/>
            <a:ext cx="8496300" cy="4267200"/>
          </a:xfrm>
          <a:prstGeom prst="round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err="1">
                <a:ln w="1905"/>
                <a:solidFill>
                  <a:schemeClr val="tx2"/>
                </a:solidFill>
                <a:effectLst>
                  <a:innerShdw blurRad="69850" dist="43180" dir="5400000">
                    <a:srgbClr val="000000">
                      <a:alpha val="65000"/>
                    </a:srgbClr>
                  </a:innerShdw>
                </a:effectLst>
              </a:rPr>
              <a:t>Berupaya</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mencapai</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hikmah</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pensyariatan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ibadah</a:t>
            </a:r>
            <a:r>
              <a:rPr lang="en-US" sz="4000" b="1" dirty="0">
                <a:ln w="1905"/>
                <a:solidFill>
                  <a:schemeClr val="tx2"/>
                </a:solidFill>
                <a:effectLst>
                  <a:innerShdw blurRad="69850" dist="43180" dir="5400000">
                    <a:srgbClr val="000000">
                      <a:alpha val="65000"/>
                    </a:srgbClr>
                  </a:innerShdw>
                </a:effectLst>
              </a:rPr>
              <a:t> haji </a:t>
            </a:r>
            <a:r>
              <a:rPr lang="en-US" sz="4000" b="1" dirty="0" err="1">
                <a:ln w="1905"/>
                <a:solidFill>
                  <a:schemeClr val="tx2"/>
                </a:solidFill>
                <a:effectLst>
                  <a:innerShdw blurRad="69850" dist="43180" dir="5400000">
                    <a:srgbClr val="000000">
                      <a:alpha val="65000"/>
                    </a:srgbClr>
                  </a:innerShdw>
                </a:effectLst>
              </a:rPr>
              <a:t>iaitu</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meningkatkan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keimanan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dan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ketaqwaan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penyucian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jiwa</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dan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pengampunan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dosa</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memberi</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keinsafan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dan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memupuk</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kesabaran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dalam</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diri</a:t>
            </a:r>
            <a:r>
              <a:rPr lang="en-US" sz="4000" b="1" dirty="0">
                <a:ln w="1905"/>
                <a:solidFill>
                  <a:schemeClr val="tx2"/>
                </a:solidFill>
                <a:effectLst>
                  <a:innerShdw blurRad="69850" dist="43180" dir="5400000">
                    <a:srgbClr val="000000">
                      <a:alpha val="65000"/>
                    </a:srgbClr>
                  </a:innerShdw>
                </a:effectLst>
              </a:rPr>
              <a:t>. </a:t>
            </a:r>
          </a:p>
        </p:txBody>
      </p:sp>
    </p:spTree>
    <p:extLst>
      <p:ext uri="{BB962C8B-B14F-4D97-AF65-F5344CB8AC3E}">
        <p14:creationId xmlns:p14="http://schemas.microsoft.com/office/powerpoint/2010/main" xmlns="" val="3791166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 xmlns:a16="http://schemas.microsoft.com/office/drawing/2014/main" id="{2E6F0238-B174-9238-5832-F7E9087D0E7C}"/>
              </a:ext>
            </a:extLst>
          </p:cNvPr>
          <p:cNvSpPr/>
          <p:nvPr/>
        </p:nvSpPr>
        <p:spPr>
          <a:xfrm>
            <a:off x="381000" y="1371600"/>
            <a:ext cx="8534400" cy="4114800"/>
          </a:xfrm>
          <a:prstGeom prst="roundRect">
            <a:avLst/>
          </a:prstGeom>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800" b="1" u="sng" dirty="0">
                <a:ln w="1905"/>
                <a:solidFill>
                  <a:schemeClr val="accent2">
                    <a:lumMod val="75000"/>
                  </a:schemeClr>
                </a:solidFill>
                <a:effectLst>
                  <a:innerShdw blurRad="69850" dist="43180" dir="5400000">
                    <a:srgbClr val="000000">
                      <a:alpha val="65000"/>
                    </a:srgbClr>
                  </a:innerShdw>
                </a:effectLst>
              </a:rPr>
              <a:t>Jemaah Haji </a:t>
            </a:r>
            <a:r>
              <a:rPr lang="en-US" sz="4800" b="1" u="sng" dirty="0" err="1">
                <a:ln w="1905"/>
                <a:solidFill>
                  <a:schemeClr val="accent2">
                    <a:lumMod val="75000"/>
                  </a:schemeClr>
                </a:solidFill>
                <a:effectLst>
                  <a:innerShdw blurRad="69850" dist="43180" dir="5400000">
                    <a:srgbClr val="000000">
                      <a:alpha val="65000"/>
                    </a:srgbClr>
                  </a:innerShdw>
                </a:effectLst>
              </a:rPr>
              <a:t>adalah</a:t>
            </a:r>
            <a:r>
              <a:rPr lang="en-US" sz="4800" b="1" u="sng" dirty="0">
                <a:ln w="1905"/>
                <a:solidFill>
                  <a:schemeClr val="accent2">
                    <a:lumMod val="75000"/>
                  </a:schemeClr>
                </a:solidFill>
                <a:effectLst>
                  <a:innerShdw blurRad="69850" dist="43180" dir="5400000">
                    <a:srgbClr val="000000">
                      <a:alpha val="65000"/>
                    </a:srgbClr>
                  </a:innerShdw>
                </a:effectLst>
              </a:rPr>
              <a:t> </a:t>
            </a:r>
            <a:r>
              <a:rPr lang="en-US" sz="4800" b="1" u="sng" dirty="0" err="1">
                <a:ln w="1905"/>
                <a:solidFill>
                  <a:schemeClr val="accent2">
                    <a:lumMod val="75000"/>
                  </a:schemeClr>
                </a:solidFill>
                <a:effectLst>
                  <a:innerShdw blurRad="69850" dist="43180" dir="5400000">
                    <a:srgbClr val="000000">
                      <a:alpha val="65000"/>
                    </a:srgbClr>
                  </a:innerShdw>
                </a:effectLst>
              </a:rPr>
              <a:t>tetamu</a:t>
            </a:r>
            <a:r>
              <a:rPr lang="en-US" sz="4800" b="1" u="sng" dirty="0">
                <a:ln w="1905"/>
                <a:solidFill>
                  <a:schemeClr val="accent2">
                    <a:lumMod val="75000"/>
                  </a:schemeClr>
                </a:solidFill>
                <a:effectLst>
                  <a:innerShdw blurRad="69850" dist="43180" dir="5400000">
                    <a:srgbClr val="000000">
                      <a:alpha val="65000"/>
                    </a:srgbClr>
                  </a:innerShdw>
                </a:effectLst>
              </a:rPr>
              <a:t> Allah yang </a:t>
            </a:r>
            <a:r>
              <a:rPr lang="en-US" sz="4800" b="1" u="sng" dirty="0" err="1">
                <a:ln w="1905"/>
                <a:solidFill>
                  <a:schemeClr val="accent2">
                    <a:lumMod val="75000"/>
                  </a:schemeClr>
                </a:solidFill>
                <a:effectLst>
                  <a:innerShdw blurRad="69850" dist="43180" dir="5400000">
                    <a:srgbClr val="000000">
                      <a:alpha val="65000"/>
                    </a:srgbClr>
                  </a:innerShdw>
                </a:effectLst>
              </a:rPr>
              <a:t>mengunjungi</a:t>
            </a:r>
            <a:r>
              <a:rPr lang="en-US" sz="4800" b="1" u="sng" dirty="0">
                <a:ln w="1905"/>
                <a:solidFill>
                  <a:schemeClr val="accent2">
                    <a:lumMod val="75000"/>
                  </a:schemeClr>
                </a:solidFill>
                <a:effectLst>
                  <a:innerShdw blurRad="69850" dist="43180" dir="5400000">
                    <a:srgbClr val="000000">
                      <a:alpha val="65000"/>
                    </a:srgbClr>
                  </a:innerShdw>
                </a:effectLst>
              </a:rPr>
              <a:t> </a:t>
            </a:r>
            <a:r>
              <a:rPr lang="en-US" sz="4800" b="1" u="sng" dirty="0" err="1">
                <a:ln w="1905"/>
                <a:solidFill>
                  <a:schemeClr val="accent2">
                    <a:lumMod val="75000"/>
                  </a:schemeClr>
                </a:solidFill>
                <a:effectLst>
                  <a:innerShdw blurRad="69850" dist="43180" dir="5400000">
                    <a:srgbClr val="000000">
                      <a:alpha val="65000"/>
                    </a:srgbClr>
                  </a:innerShdw>
                </a:effectLst>
              </a:rPr>
              <a:t>Baitullah</a:t>
            </a:r>
            <a:r>
              <a:rPr lang="en-US" sz="4800" b="1" u="sng" dirty="0">
                <a:ln w="1905"/>
                <a:solidFill>
                  <a:schemeClr val="accent2">
                    <a:lumMod val="75000"/>
                  </a:schemeClr>
                </a:solidFill>
                <a:effectLst>
                  <a:innerShdw blurRad="69850" dist="43180" dir="5400000">
                    <a:srgbClr val="000000">
                      <a:alpha val="65000"/>
                    </a:srgbClr>
                  </a:innerShdw>
                </a:effectLst>
              </a:rPr>
              <a:t>  </a:t>
            </a:r>
            <a:r>
              <a:rPr lang="en-US" sz="4800" b="1" u="sng" dirty="0" err="1">
                <a:ln w="1905"/>
                <a:solidFill>
                  <a:schemeClr val="accent2">
                    <a:lumMod val="75000"/>
                  </a:schemeClr>
                </a:solidFill>
                <a:effectLst>
                  <a:innerShdw blurRad="69850" dist="43180" dir="5400000">
                    <a:srgbClr val="000000">
                      <a:alpha val="65000"/>
                    </a:srgbClr>
                  </a:innerShdw>
                </a:effectLst>
              </a:rPr>
              <a:t>dengan</a:t>
            </a:r>
            <a:r>
              <a:rPr lang="en-US" sz="4800" b="1" u="sng" dirty="0">
                <a:ln w="1905"/>
                <a:solidFill>
                  <a:schemeClr val="accent2">
                    <a:lumMod val="75000"/>
                  </a:schemeClr>
                </a:solidFill>
                <a:effectLst>
                  <a:innerShdw blurRad="69850" dist="43180" dir="5400000">
                    <a:srgbClr val="000000">
                      <a:alpha val="65000"/>
                    </a:srgbClr>
                  </a:innerShdw>
                </a:effectLst>
              </a:rPr>
              <a:t> </a:t>
            </a:r>
            <a:r>
              <a:rPr lang="en-US" sz="4800" b="1" u="sng" dirty="0" err="1">
                <a:ln w="1905"/>
                <a:solidFill>
                  <a:schemeClr val="accent2">
                    <a:lumMod val="75000"/>
                  </a:schemeClr>
                </a:solidFill>
                <a:effectLst>
                  <a:innerShdw blurRad="69850" dist="43180" dir="5400000">
                    <a:srgbClr val="000000">
                      <a:alpha val="65000"/>
                    </a:srgbClr>
                  </a:innerShdw>
                </a:effectLst>
              </a:rPr>
              <a:t>dengan</a:t>
            </a:r>
            <a:r>
              <a:rPr lang="en-US" sz="4800" b="1" u="sng" dirty="0">
                <a:ln w="1905"/>
                <a:solidFill>
                  <a:schemeClr val="accent2">
                    <a:lumMod val="75000"/>
                  </a:schemeClr>
                </a:solidFill>
                <a:effectLst>
                  <a:innerShdw blurRad="69850" dist="43180" dir="5400000">
                    <a:srgbClr val="000000">
                      <a:alpha val="65000"/>
                    </a:srgbClr>
                  </a:innerShdw>
                </a:effectLst>
              </a:rPr>
              <a:t> </a:t>
            </a:r>
            <a:r>
              <a:rPr lang="en-US" sz="4800" b="1" u="sng" dirty="0" err="1">
                <a:ln w="1905"/>
                <a:solidFill>
                  <a:schemeClr val="accent2">
                    <a:lumMod val="75000"/>
                  </a:schemeClr>
                </a:solidFill>
                <a:effectLst>
                  <a:innerShdw blurRad="69850" dist="43180" dir="5400000">
                    <a:srgbClr val="000000">
                      <a:alpha val="65000"/>
                    </a:srgbClr>
                  </a:innerShdw>
                </a:effectLst>
              </a:rPr>
              <a:t>tulus</a:t>
            </a:r>
            <a:r>
              <a:rPr lang="en-US" sz="4800" b="1" u="sng" dirty="0">
                <a:ln w="1905"/>
                <a:solidFill>
                  <a:schemeClr val="accent2">
                    <a:lumMod val="75000"/>
                  </a:schemeClr>
                </a:solidFill>
                <a:effectLst>
                  <a:innerShdw blurRad="69850" dist="43180" dir="5400000">
                    <a:srgbClr val="000000">
                      <a:alpha val="65000"/>
                    </a:srgbClr>
                  </a:innerShdw>
                </a:effectLst>
              </a:rPr>
              <a:t> dan </a:t>
            </a:r>
            <a:r>
              <a:rPr lang="en-US" sz="4800" b="1" u="sng" dirty="0" err="1">
                <a:ln w="1905"/>
                <a:solidFill>
                  <a:schemeClr val="accent2">
                    <a:lumMod val="75000"/>
                  </a:schemeClr>
                </a:solidFill>
                <a:effectLst>
                  <a:innerShdw blurRad="69850" dist="43180" dir="5400000">
                    <a:srgbClr val="000000">
                      <a:alpha val="65000"/>
                    </a:srgbClr>
                  </a:innerShdw>
                </a:effectLst>
              </a:rPr>
              <a:t>ikhlas</a:t>
            </a:r>
            <a:r>
              <a:rPr lang="en-US" sz="4800" b="1" u="sng" dirty="0">
                <a:ln w="1905"/>
                <a:solidFill>
                  <a:schemeClr val="accent2">
                    <a:lumMod val="75000"/>
                  </a:schemeClr>
                </a:solidFill>
                <a:effectLst>
                  <a:innerShdw blurRad="69850" dist="43180" dir="5400000">
                    <a:srgbClr val="000000">
                      <a:alpha val="65000"/>
                    </a:srgbClr>
                  </a:innerShdw>
                </a:effectLst>
              </a:rPr>
              <a:t> </a:t>
            </a:r>
            <a:r>
              <a:rPr lang="en-US" sz="4800" b="1" u="sng" dirty="0" err="1">
                <a:ln w="1905"/>
                <a:solidFill>
                  <a:schemeClr val="accent2">
                    <a:lumMod val="75000"/>
                  </a:schemeClr>
                </a:solidFill>
                <a:effectLst>
                  <a:innerShdw blurRad="69850" dist="43180" dir="5400000">
                    <a:srgbClr val="000000">
                      <a:alpha val="65000"/>
                    </a:srgbClr>
                  </a:innerShdw>
                </a:effectLst>
              </a:rPr>
              <a:t>hati</a:t>
            </a:r>
            <a:r>
              <a:rPr lang="en-US" sz="4800" b="1" u="sng" dirty="0">
                <a:ln w="1905"/>
                <a:solidFill>
                  <a:schemeClr val="accent2">
                    <a:lumMod val="75000"/>
                  </a:schemeClr>
                </a:solidFill>
                <a:effectLst>
                  <a:innerShdw blurRad="69850" dist="43180" dir="5400000">
                    <a:srgbClr val="000000">
                      <a:alpha val="65000"/>
                    </a:srgbClr>
                  </a:innerShdw>
                </a:effectLst>
              </a:rPr>
              <a:t>.</a:t>
            </a:r>
          </a:p>
        </p:txBody>
      </p:sp>
    </p:spTree>
    <p:extLst>
      <p:ext uri="{BB962C8B-B14F-4D97-AF65-F5344CB8AC3E}">
        <p14:creationId xmlns:p14="http://schemas.microsoft.com/office/powerpoint/2010/main" xmlns="" val="1944563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8" name="Snip Diagonal Corner Rectangle 5">
            <a:extLst>
              <a:ext uri="{FF2B5EF4-FFF2-40B4-BE49-F238E27FC236}">
                <a16:creationId xmlns="" xmlns:a16="http://schemas.microsoft.com/office/drawing/2014/main" id="{101C39FA-EB9A-424D-98D5-86C0AD4382AB}"/>
              </a:ext>
            </a:extLst>
          </p:cNvPr>
          <p:cNvSpPr/>
          <p:nvPr/>
        </p:nvSpPr>
        <p:spPr>
          <a:xfrm>
            <a:off x="1981200" y="381000"/>
            <a:ext cx="5029200" cy="762000"/>
          </a:xfrm>
          <a:prstGeom prst="snip2DiagRect">
            <a:avLst>
              <a:gd name="adj1" fmla="val 50000"/>
              <a:gd name="adj2" fmla="val 50000"/>
            </a:avLst>
          </a:prstGeom>
          <a:solidFill>
            <a:schemeClr val="accent3">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Lafaz Talbiah</a:t>
            </a:r>
          </a:p>
        </p:txBody>
      </p:sp>
      <p:sp>
        <p:nvSpPr>
          <p:cNvPr id="4" name="Rectangle 3">
            <a:extLst>
              <a:ext uri="{FF2B5EF4-FFF2-40B4-BE49-F238E27FC236}">
                <a16:creationId xmlns="" xmlns:a16="http://schemas.microsoft.com/office/drawing/2014/main" id="{4797AA63-9C13-C5BF-3709-B9E3558303EF}"/>
              </a:ext>
            </a:extLst>
          </p:cNvPr>
          <p:cNvSpPr/>
          <p:nvPr/>
        </p:nvSpPr>
        <p:spPr>
          <a:xfrm>
            <a:off x="179518" y="4038600"/>
            <a:ext cx="8784962" cy="2400657"/>
          </a:xfrm>
          <a:prstGeom prst="rect">
            <a:avLst/>
          </a:prstGeom>
        </p:spPr>
        <p:txBody>
          <a:bodyPr wrap="square">
            <a:spAutoFit/>
          </a:bodyPr>
          <a:lstStyle/>
          <a:p>
            <a:pPr algn="just"/>
            <a:r>
              <a:rPr lang="sv-SE" sz="3000" b="1" dirty="0">
                <a:ln w="1905"/>
                <a:solidFill>
                  <a:schemeClr val="accent2">
                    <a:lumMod val="75000"/>
                  </a:schemeClr>
                </a:solidFill>
                <a:effectLst>
                  <a:innerShdw blurRad="69850" dist="43180" dir="5400000">
                    <a:srgbClr val="000000">
                      <a:alpha val="65000"/>
                    </a:srgbClr>
                  </a:innerShdw>
                </a:effectLst>
              </a:rPr>
              <a:t> </a:t>
            </a:r>
            <a:r>
              <a:rPr lang="en-US" sz="3000" b="1" dirty="0" err="1">
                <a:ln w="1905"/>
                <a:effectLst>
                  <a:innerShdw blurRad="69850" dist="43180" dir="5400000">
                    <a:srgbClr val="000000">
                      <a:alpha val="65000"/>
                    </a:srgbClr>
                  </a:innerShdw>
                </a:effectLst>
              </a:rPr>
              <a:t>Maksudnya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3000" b="1" dirty="0">
                <a:ln w="1905"/>
                <a:solidFill>
                  <a:schemeClr val="accent2">
                    <a:lumMod val="75000"/>
                  </a:schemeClr>
                </a:solidFill>
                <a:effectLst>
                  <a:innerShdw blurRad="69850" dist="43180" dir="5400000">
                    <a:srgbClr val="000000">
                      <a:alpha val="65000"/>
                    </a:srgbClr>
                  </a:innerShdw>
                </a:effectLst>
              </a:rPr>
              <a:t>“HambaMu menyahut panggilanMu ya Allah, hambaMu menyahut panggilanMu, hambaMu menyahut panggilanMu. Tiada sekutu bagiMu, sesungguhnya segala pujian, kenikmatan dan kerajaan adalah milikMu, tiada sekutu bagiMu”.</a:t>
            </a:r>
          </a:p>
        </p:txBody>
      </p:sp>
      <p:pic>
        <p:nvPicPr>
          <p:cNvPr id="15" name="Picture 14" descr="A picture containing black, darkness&#10;&#10;Description automatically generated">
            <a:extLst>
              <a:ext uri="{FF2B5EF4-FFF2-40B4-BE49-F238E27FC236}">
                <a16:creationId xmlns="" xmlns:a16="http://schemas.microsoft.com/office/drawing/2014/main" id="{F3EE6A77-FCA2-B339-D0B0-425E013AB7D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1617" y="1524000"/>
            <a:ext cx="8240764" cy="2380234"/>
          </a:xfrm>
          <a:prstGeom prst="rect">
            <a:avLst/>
          </a:prstGeom>
        </p:spPr>
      </p:pic>
    </p:spTree>
    <p:extLst>
      <p:ext uri="{BB962C8B-B14F-4D97-AF65-F5344CB8AC3E}">
        <p14:creationId xmlns:p14="http://schemas.microsoft.com/office/powerpoint/2010/main" xmlns="" val="1343551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 xmlns:a16="http://schemas.microsoft.com/office/drawing/2014/main" id="{2E6F0238-B174-9238-5832-F7E9087D0E7C}"/>
              </a:ext>
            </a:extLst>
          </p:cNvPr>
          <p:cNvSpPr/>
          <p:nvPr/>
        </p:nvSpPr>
        <p:spPr>
          <a:xfrm>
            <a:off x="419100" y="2667000"/>
            <a:ext cx="8305800" cy="3429000"/>
          </a:xfrm>
          <a:prstGeom prst="round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3600" b="1" dirty="0">
                <a:ln w="1905"/>
                <a:solidFill>
                  <a:schemeClr val="tx2"/>
                </a:solidFill>
                <a:effectLst>
                  <a:innerShdw blurRad="69850" dist="43180" dir="5400000">
                    <a:srgbClr val="000000">
                      <a:alpha val="65000"/>
                    </a:srgbClr>
                  </a:innerShdw>
                </a:effectLst>
              </a:rPr>
              <a:t> Agar melaksanakan ibadah haji dengan bersungguh-sungguh, penuh keikhlasan dan keimanan serta mengharapkan ganjaran dan keredaan Allah swt </a:t>
            </a:r>
            <a:endParaRPr lang="en-US" sz="4000" b="1" dirty="0">
              <a:ln w="1905"/>
              <a:solidFill>
                <a:schemeClr val="tx2"/>
              </a:solidFill>
              <a:effectLst>
                <a:innerShdw blurRad="69850" dist="43180" dir="5400000">
                  <a:srgbClr val="000000">
                    <a:alpha val="65000"/>
                  </a:srgbClr>
                </a:innerShdw>
              </a:effectLst>
            </a:endParaRPr>
          </a:p>
        </p:txBody>
      </p:sp>
      <p:sp>
        <p:nvSpPr>
          <p:cNvPr id="3" name="Rounded Rectangle 7">
            <a:extLst>
              <a:ext uri="{FF2B5EF4-FFF2-40B4-BE49-F238E27FC236}">
                <a16:creationId xmlns="" xmlns:a16="http://schemas.microsoft.com/office/drawing/2014/main" id="{F2F7947E-A208-8597-E77A-6E8A354BF3FB}"/>
              </a:ext>
            </a:extLst>
          </p:cNvPr>
          <p:cNvSpPr/>
          <p:nvPr/>
        </p:nvSpPr>
        <p:spPr>
          <a:xfrm>
            <a:off x="980016" y="609600"/>
            <a:ext cx="7183967" cy="1447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3200" b="1" dirty="0">
                <a:ln w="1905"/>
                <a:solidFill>
                  <a:schemeClr val="tx2"/>
                </a:solidFill>
                <a:effectLst>
                  <a:innerShdw blurRad="69850" dist="43180" dir="5400000">
                    <a:srgbClr val="000000">
                      <a:alpha val="65000"/>
                    </a:srgbClr>
                  </a:innerShdw>
                </a:effectLst>
              </a:rPr>
              <a:t>Para jamaah haji dituntut untuk mengambil peluang keemasan sebagai tetamu Allah </a:t>
            </a:r>
            <a:endParaRPr lang="en-US" sz="3200"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3243014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60468" y="3219450"/>
            <a:ext cx="8784962" cy="3416320"/>
          </a:xfrm>
          <a:prstGeom prst="rect">
            <a:avLst/>
          </a:prstGeom>
        </p:spPr>
        <p:txBody>
          <a:bodyPr wrap="square">
            <a:spAutoFit/>
          </a:bodyPr>
          <a:lstStyle/>
          <a:p>
            <a:pPr algn="just"/>
            <a:r>
              <a:rPr lang="sv-SE" sz="2800" b="1" dirty="0">
                <a:ln w="1905"/>
                <a:solidFill>
                  <a:schemeClr val="accent2">
                    <a:lumMod val="75000"/>
                  </a:schemeClr>
                </a:solidFill>
                <a:effectLst>
                  <a:innerShdw blurRad="69850" dist="43180" dir="5400000">
                    <a:srgbClr val="000000">
                      <a:alpha val="65000"/>
                    </a:srgbClr>
                  </a:innerShdw>
                </a:effectLst>
              </a:rPr>
              <a:t> </a:t>
            </a:r>
          </a:p>
          <a:p>
            <a:r>
              <a:rPr lang="en-US" sz="3200" b="1" dirty="0" err="1">
                <a:ln w="1905"/>
                <a:effectLst>
                  <a:innerShdw blurRad="69850" dist="43180" dir="5400000">
                    <a:srgbClr val="000000">
                      <a:alpha val="65000"/>
                    </a:srgbClr>
                  </a:innerShdw>
                </a:effectLst>
              </a:rPr>
              <a:t>Maksudnya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3200" b="1" dirty="0">
                <a:ln w="1905"/>
                <a:solidFill>
                  <a:schemeClr val="accent2">
                    <a:lumMod val="75000"/>
                  </a:schemeClr>
                </a:solidFill>
                <a:effectLst>
                  <a:innerShdw blurRad="69850" dist="43180" dir="5400000">
                    <a:srgbClr val="000000">
                      <a:alpha val="65000"/>
                    </a:srgbClr>
                  </a:innerShdw>
                </a:effectLst>
              </a:rPr>
              <a:t>“Sesiapa yang mengerjakan haji demi kerana Allah, lalu dia tidak berkata kotor dan tidak melakukan perkara fasiq, maka dia akan kembali suci (bersih daripada dosa) seumpama hari ketika dia dilahirkan oleh ibunya”.</a:t>
            </a:r>
          </a:p>
          <a:p>
            <a:pPr algn="r"/>
            <a:r>
              <a:rPr lang="sv-SE" sz="2800" b="1" dirty="0">
                <a:ln w="1905"/>
                <a:solidFill>
                  <a:schemeClr val="accent2">
                    <a:lumMod val="75000"/>
                  </a:schemeClr>
                </a:solidFill>
                <a:effectLst>
                  <a:innerShdw blurRad="69850" dist="43180" dir="5400000">
                    <a:srgbClr val="000000">
                      <a:alpha val="65000"/>
                    </a:srgbClr>
                  </a:innerShdw>
                </a:effectLst>
              </a:rPr>
              <a:t>                                         </a:t>
            </a:r>
            <a:r>
              <a:rPr lang="sv-SE" sz="2400" b="1" dirty="0">
                <a:ln w="1905"/>
                <a:solidFill>
                  <a:schemeClr val="accent2">
                    <a:lumMod val="75000"/>
                  </a:schemeClr>
                </a:solidFill>
                <a:effectLst>
                  <a:innerShdw blurRad="69850" dist="43180" dir="5400000">
                    <a:srgbClr val="000000">
                      <a:alpha val="65000"/>
                    </a:srgbClr>
                  </a:innerShdw>
                </a:effectLst>
              </a:rPr>
              <a:t>(Hadis riwayat Al-Bukhari dan Muslim)</a:t>
            </a:r>
          </a:p>
        </p:txBody>
      </p:sp>
      <p:sp>
        <p:nvSpPr>
          <p:cNvPr id="5" name="Snip Diagonal Corner Rectangle 5">
            <a:extLst>
              <a:ext uri="{FF2B5EF4-FFF2-40B4-BE49-F238E27FC236}">
                <a16:creationId xmlns="" xmlns:a16="http://schemas.microsoft.com/office/drawing/2014/main" id="{B99F7B4E-83DC-BDF3-5F5E-501ED07D7196}"/>
              </a:ext>
            </a:extLst>
          </p:cNvPr>
          <p:cNvSpPr>
            <a:spLocks noGrp="1"/>
          </p:cNvSpPr>
          <p:nvPr>
            <p:ph type="title"/>
          </p:nvPr>
        </p:nvSpPr>
        <p:spPr>
          <a:xfrm>
            <a:off x="457200" y="274638"/>
            <a:ext cx="8229600" cy="792162"/>
          </a:xfrm>
          <a:prstGeom prst="snip2DiagRect">
            <a:avLst>
              <a:gd name="adj1" fmla="val 50000"/>
              <a:gd name="adj2" fmla="val 50000"/>
            </a:avLst>
          </a:prstGeom>
          <a:solidFill>
            <a:schemeClr val="accent3"/>
          </a:solidFill>
        </p:spPr>
        <p:style>
          <a:lnRef idx="1">
            <a:schemeClr val="accent6"/>
          </a:lnRef>
          <a:fillRef idx="3">
            <a:schemeClr val="accent6"/>
          </a:fillRef>
          <a:effectRef idx="2">
            <a:schemeClr val="accent6"/>
          </a:effectRef>
          <a:fontRef idx="minor">
            <a:schemeClr val="lt1"/>
          </a:fontRef>
        </p:style>
        <p:txBody>
          <a:bodyPr rtlCol="0" anchor="ctr">
            <a:noAutofit/>
          </a:bodyPr>
          <a:lstStyle/>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 SAW bersabda :</a:t>
            </a:r>
          </a:p>
        </p:txBody>
      </p:sp>
      <p:pic>
        <p:nvPicPr>
          <p:cNvPr id="10" name="Picture 9" descr="A picture containing black, darkness&#10;&#10;Description automatically generated">
            <a:extLst>
              <a:ext uri="{FF2B5EF4-FFF2-40B4-BE49-F238E27FC236}">
                <a16:creationId xmlns="" xmlns:a16="http://schemas.microsoft.com/office/drawing/2014/main" id="{C3458ECD-40DB-816A-8EBE-852A4B2A27D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8109" y="1752600"/>
            <a:ext cx="8229680" cy="1210899"/>
          </a:xfrm>
          <a:prstGeom prst="rect">
            <a:avLst/>
          </a:prstGeom>
        </p:spPr>
      </p:pic>
    </p:spTree>
    <p:extLst>
      <p:ext uri="{BB962C8B-B14F-4D97-AF65-F5344CB8AC3E}">
        <p14:creationId xmlns:p14="http://schemas.microsoft.com/office/powerpoint/2010/main" xmlns="" val="3377358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ounded Rectangle 7">
            <a:extLst>
              <a:ext uri="{FF2B5EF4-FFF2-40B4-BE49-F238E27FC236}">
                <a16:creationId xmlns="" xmlns:a16="http://schemas.microsoft.com/office/drawing/2014/main" id="{E521A0CD-402D-D846-E3EB-16CF2B33EBE9}"/>
              </a:ext>
            </a:extLst>
          </p:cNvPr>
          <p:cNvSpPr/>
          <p:nvPr/>
        </p:nvSpPr>
        <p:spPr>
          <a:xfrm>
            <a:off x="304799" y="838200"/>
            <a:ext cx="8534400" cy="5943600"/>
          </a:xfrm>
          <a:prstGeom prst="round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514350" indent="-514350" algn="just">
              <a:buFont typeface="+mj-lt"/>
              <a:buAutoNum type="arabicPeriod"/>
            </a:pPr>
            <a:r>
              <a:rPr lang="en-US" sz="2800" b="1" dirty="0" err="1">
                <a:ln w="1905"/>
                <a:solidFill>
                  <a:srgbClr val="7030A0"/>
                </a:solidFill>
                <a:effectLst>
                  <a:innerShdw blurRad="69850" dist="43180" dir="5400000">
                    <a:srgbClr val="000000">
                      <a:alpha val="65000"/>
                    </a:srgbClr>
                  </a:innerShdw>
                </a:effectLst>
              </a:rPr>
              <a:t>Persiapkan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diri</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dengan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ilmu</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berkaitan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ibadah</a:t>
            </a:r>
            <a:r>
              <a:rPr lang="en-US" sz="2800" b="1" dirty="0">
                <a:ln w="1905"/>
                <a:solidFill>
                  <a:srgbClr val="7030A0"/>
                </a:solidFill>
                <a:effectLst>
                  <a:innerShdw blurRad="69850" dist="43180" dir="5400000">
                    <a:srgbClr val="000000">
                      <a:alpha val="65000"/>
                    </a:srgbClr>
                  </a:innerShdw>
                </a:effectLst>
              </a:rPr>
              <a:t> haji yang </a:t>
            </a:r>
            <a:r>
              <a:rPr lang="en-US" sz="2800" b="1" dirty="0" err="1">
                <a:ln w="1905"/>
                <a:solidFill>
                  <a:srgbClr val="7030A0"/>
                </a:solidFill>
                <a:effectLst>
                  <a:innerShdw blurRad="69850" dist="43180" dir="5400000">
                    <a:srgbClr val="000000">
                      <a:alpha val="65000"/>
                    </a:srgbClr>
                  </a:innerShdw>
                </a:effectLst>
              </a:rPr>
              <a:t>mencukupi</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dengan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sentiasa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mempelajari</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dan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mengulangkaji</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cara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serta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kaedah</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bagi</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melaksanakan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ibadah</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itu</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dengan</a:t>
            </a:r>
            <a:r>
              <a:rPr lang="en-US" sz="2800" b="1" dirty="0">
                <a:ln w="1905"/>
                <a:solidFill>
                  <a:srgbClr val="7030A0"/>
                </a:solidFill>
                <a:effectLst>
                  <a:innerShdw blurRad="69850" dist="43180" dir="5400000">
                    <a:srgbClr val="000000">
                      <a:alpha val="65000"/>
                    </a:srgbClr>
                  </a:innerShdw>
                </a:effectLst>
              </a:rPr>
              <a:t>.</a:t>
            </a:r>
          </a:p>
          <a:p>
            <a:pPr marL="457200" indent="-457200" algn="just">
              <a:buFont typeface="+mj-lt"/>
              <a:buAutoNum type="arabicPeriod"/>
            </a:pPr>
            <a:endParaRPr lang="en-US" sz="1200" b="1" dirty="0">
              <a:ln w="1905"/>
              <a:solidFill>
                <a:srgbClr val="7030A0"/>
              </a:solidFill>
              <a:effectLst>
                <a:innerShdw blurRad="69850" dist="43180" dir="5400000">
                  <a:srgbClr val="000000">
                    <a:alpha val="65000"/>
                  </a:srgbClr>
                </a:innerShdw>
              </a:effectLst>
            </a:endParaRPr>
          </a:p>
          <a:p>
            <a:pPr marL="514350" indent="-514350">
              <a:buFont typeface="+mj-lt"/>
              <a:buAutoNum type="arabicPeriod"/>
            </a:pPr>
            <a:r>
              <a:rPr lang="en-US" sz="2800" b="1" dirty="0" err="1">
                <a:ln w="1905"/>
                <a:solidFill>
                  <a:srgbClr val="7030A0"/>
                </a:solidFill>
                <a:effectLst>
                  <a:innerShdw blurRad="69850" dist="43180" dir="5400000">
                    <a:srgbClr val="000000">
                      <a:alpha val="65000"/>
                    </a:srgbClr>
                  </a:innerShdw>
                </a:effectLst>
              </a:rPr>
              <a:t>Pastikan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kewangan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adalah</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daripada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sumber</a:t>
            </a:r>
            <a:r>
              <a:rPr lang="en-US" sz="2800" b="1" dirty="0">
                <a:ln w="1905"/>
                <a:solidFill>
                  <a:srgbClr val="7030A0"/>
                </a:solidFill>
                <a:effectLst>
                  <a:innerShdw blurRad="69850" dist="43180" dir="5400000">
                    <a:srgbClr val="000000">
                      <a:alpha val="65000"/>
                    </a:srgbClr>
                  </a:innerShdw>
                </a:effectLst>
              </a:rPr>
              <a:t> yang halal </a:t>
            </a:r>
            <a:r>
              <a:rPr lang="en-US" sz="2800" b="1" dirty="0" err="1">
                <a:ln w="1905"/>
                <a:solidFill>
                  <a:srgbClr val="7030A0"/>
                </a:solidFill>
                <a:effectLst>
                  <a:innerShdw blurRad="69850" dist="43180" dir="5400000">
                    <a:srgbClr val="000000">
                      <a:alpha val="65000"/>
                    </a:srgbClr>
                  </a:innerShdw>
                </a:effectLst>
              </a:rPr>
              <a:t>untuk</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perbelanjaan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ke</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tanah</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suci</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dan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bekalan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bagi</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keluarga</a:t>
            </a:r>
            <a:r>
              <a:rPr lang="en-US" sz="2800" b="1" dirty="0">
                <a:ln w="1905"/>
                <a:solidFill>
                  <a:srgbClr val="7030A0"/>
                </a:solidFill>
                <a:effectLst>
                  <a:innerShdw blurRad="69850" dist="43180" dir="5400000">
                    <a:srgbClr val="000000">
                      <a:alpha val="65000"/>
                    </a:srgbClr>
                  </a:innerShdw>
                </a:effectLst>
              </a:rPr>
              <a:t> yang </a:t>
            </a:r>
            <a:r>
              <a:rPr lang="en-US" sz="2800" b="1" dirty="0" err="1">
                <a:ln w="1905"/>
                <a:solidFill>
                  <a:srgbClr val="7030A0"/>
                </a:solidFill>
                <a:effectLst>
                  <a:innerShdw blurRad="69850" dist="43180" dir="5400000">
                    <a:srgbClr val="000000">
                      <a:alpha val="65000"/>
                    </a:srgbClr>
                  </a:innerShdw>
                </a:effectLst>
              </a:rPr>
              <a:t>ditinggalkan</a:t>
            </a:r>
            <a:r>
              <a:rPr lang="en-US" sz="2800" b="1" dirty="0">
                <a:ln w="1905"/>
                <a:solidFill>
                  <a:srgbClr val="7030A0"/>
                </a:solidFill>
                <a:effectLst>
                  <a:innerShdw blurRad="69850" dist="43180" dir="5400000">
                    <a:srgbClr val="000000">
                      <a:alpha val="65000"/>
                    </a:srgbClr>
                  </a:innerShdw>
                </a:effectLst>
              </a:rPr>
              <a:t> di </a:t>
            </a:r>
            <a:r>
              <a:rPr lang="en-US" sz="2800" b="1" dirty="0" err="1">
                <a:ln w="1905"/>
                <a:solidFill>
                  <a:srgbClr val="7030A0"/>
                </a:solidFill>
                <a:effectLst>
                  <a:innerShdw blurRad="69850" dist="43180" dir="5400000">
                    <a:srgbClr val="000000">
                      <a:alpha val="65000"/>
                    </a:srgbClr>
                  </a:innerShdw>
                </a:effectLst>
              </a:rPr>
              <a:t>kampung</a:t>
            </a:r>
            <a:r>
              <a:rPr lang="en-US" sz="2800" b="1" dirty="0">
                <a:ln w="1905"/>
                <a:solidFill>
                  <a:srgbClr val="7030A0"/>
                </a:solidFill>
                <a:effectLst>
                  <a:innerShdw blurRad="69850" dist="43180" dir="5400000">
                    <a:srgbClr val="000000">
                      <a:alpha val="65000"/>
                    </a:srgbClr>
                  </a:innerShdw>
                </a:effectLst>
              </a:rPr>
              <a:t>. </a:t>
            </a:r>
          </a:p>
          <a:p>
            <a:pPr marL="457200" indent="-457200">
              <a:buFont typeface="+mj-lt"/>
              <a:buAutoNum type="arabicPeriod"/>
            </a:pPr>
            <a:endParaRPr lang="en-US" sz="1200" b="1" dirty="0">
              <a:ln w="1905"/>
              <a:solidFill>
                <a:srgbClr val="7030A0"/>
              </a:solidFill>
              <a:effectLst>
                <a:innerShdw blurRad="69850" dist="43180" dir="5400000">
                  <a:srgbClr val="000000">
                    <a:alpha val="65000"/>
                  </a:srgbClr>
                </a:innerShdw>
              </a:effectLst>
            </a:endParaRPr>
          </a:p>
          <a:p>
            <a:pPr marL="514350" indent="-514350">
              <a:buFont typeface="+mj-lt"/>
              <a:buAutoNum type="arabicPeriod"/>
            </a:pPr>
            <a:r>
              <a:rPr lang="en-US" sz="2800" b="1" dirty="0" err="1">
                <a:ln w="1905"/>
                <a:solidFill>
                  <a:srgbClr val="7030A0"/>
                </a:solidFill>
                <a:effectLst>
                  <a:innerShdw blurRad="69850" dist="43180" dir="5400000">
                    <a:srgbClr val="000000">
                      <a:alpha val="65000"/>
                    </a:srgbClr>
                  </a:innerShdw>
                </a:effectLst>
              </a:rPr>
              <a:t>Jagalah</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kesihatan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dan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persiapan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fizikal</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sebelum</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bertolak</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semasa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berada</a:t>
            </a:r>
            <a:r>
              <a:rPr lang="en-US" sz="2800" b="1" dirty="0">
                <a:ln w="1905"/>
                <a:solidFill>
                  <a:srgbClr val="7030A0"/>
                </a:solidFill>
                <a:effectLst>
                  <a:innerShdw blurRad="69850" dist="43180" dir="5400000">
                    <a:srgbClr val="000000">
                      <a:alpha val="65000"/>
                    </a:srgbClr>
                  </a:innerShdw>
                </a:effectLst>
              </a:rPr>
              <a:t> di </a:t>
            </a:r>
            <a:r>
              <a:rPr lang="en-US" sz="2800" b="1" dirty="0" err="1">
                <a:ln w="1905"/>
                <a:solidFill>
                  <a:srgbClr val="7030A0"/>
                </a:solidFill>
                <a:effectLst>
                  <a:innerShdw blurRad="69850" dist="43180" dir="5400000">
                    <a:srgbClr val="000000">
                      <a:alpha val="65000"/>
                    </a:srgbClr>
                  </a:innerShdw>
                </a:effectLst>
              </a:rPr>
              <a:t>sana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dan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selepas</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pulang</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ke</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tanahair</a:t>
            </a:r>
            <a:endParaRPr lang="en-US" sz="2800" b="1" dirty="0">
              <a:ln w="1905"/>
              <a:solidFill>
                <a:srgbClr val="7030A0"/>
              </a:solidFill>
              <a:effectLst>
                <a:innerShdw blurRad="69850" dist="43180" dir="5400000">
                  <a:srgbClr val="000000">
                    <a:alpha val="65000"/>
                  </a:srgbClr>
                </a:innerShdw>
              </a:effectLst>
            </a:endParaRPr>
          </a:p>
        </p:txBody>
      </p:sp>
      <p:sp>
        <p:nvSpPr>
          <p:cNvPr id="4" name="Snip Diagonal Corner Rectangle 5">
            <a:extLst>
              <a:ext uri="{FF2B5EF4-FFF2-40B4-BE49-F238E27FC236}">
                <a16:creationId xmlns="" xmlns:a16="http://schemas.microsoft.com/office/drawing/2014/main" id="{3171E703-C7D5-5EB4-89E6-650B0C00FFB9}"/>
              </a:ext>
            </a:extLst>
          </p:cNvPr>
          <p:cNvSpPr/>
          <p:nvPr/>
        </p:nvSpPr>
        <p:spPr>
          <a:xfrm>
            <a:off x="2019300" y="152400"/>
            <a:ext cx="5105399" cy="738426"/>
          </a:xfrm>
          <a:prstGeom prst="snip2DiagRect">
            <a:avLst>
              <a:gd name="adj1" fmla="val 50000"/>
              <a:gd name="adj2" fmla="val 50000"/>
            </a:avLst>
          </a:prstGeom>
          <a:gradFill>
            <a:gsLst>
              <a:gs pos="19000">
                <a:srgbClr val="00B050"/>
              </a:gs>
              <a:gs pos="80000">
                <a:schemeClr val="tx2">
                  <a:lumMod val="40000"/>
                  <a:lumOff val="60000"/>
                </a:schemeClr>
              </a:gs>
              <a:gs pos="100000">
                <a:schemeClr val="tx2">
                  <a:lumMod val="60000"/>
                  <a:lumOff val="4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Nasihat Bakal Jemaah Haji</a:t>
            </a:r>
          </a:p>
        </p:txBody>
      </p:sp>
    </p:spTree>
    <p:extLst>
      <p:ext uri="{BB962C8B-B14F-4D97-AF65-F5344CB8AC3E}">
        <p14:creationId xmlns:p14="http://schemas.microsoft.com/office/powerpoint/2010/main" xmlns="" val="2727545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 xmlns:a16="http://schemas.microsoft.com/office/drawing/2014/main" id="{E521A0CD-402D-D846-E3EB-16CF2B33EBE9}"/>
              </a:ext>
            </a:extLst>
          </p:cNvPr>
          <p:cNvSpPr>
            <a:spLocks noGrp="1"/>
          </p:cNvSpPr>
          <p:nvPr>
            <p:ph idx="1"/>
          </p:nvPr>
        </p:nvSpPr>
        <p:spPr>
          <a:xfrm>
            <a:off x="457200" y="1828800"/>
            <a:ext cx="8229600" cy="4525963"/>
          </a:xfrm>
          <a:prstGeom prst="round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normAutofit/>
          </a:bodyPr>
          <a:lstStyle/>
          <a:p>
            <a:pPr marL="514350" indent="-514350" algn="just">
              <a:buFont typeface="+mj-lt"/>
              <a:buAutoNum type="arabicPeriod" startAt="4"/>
            </a:pPr>
            <a:r>
              <a:rPr lang="en-US" sz="2800" b="1" dirty="0" err="1">
                <a:ln w="1905"/>
                <a:solidFill>
                  <a:srgbClr val="7030A0"/>
                </a:solidFill>
                <a:effectLst>
                  <a:innerShdw blurRad="69850" dist="43180" dir="5400000">
                    <a:srgbClr val="000000">
                      <a:alpha val="65000"/>
                    </a:srgbClr>
                  </a:innerShdw>
                </a:effectLst>
              </a:rPr>
              <a:t>Persiapkan</a:t>
            </a:r>
            <a:r>
              <a:rPr lang="en-US" sz="2800" b="1" dirty="0">
                <a:ln w="1905"/>
                <a:solidFill>
                  <a:srgbClr val="7030A0"/>
                </a:solidFill>
                <a:effectLst>
                  <a:innerShdw blurRad="69850" dist="43180" dir="5400000">
                    <a:srgbClr val="000000">
                      <a:alpha val="65000"/>
                    </a:srgbClr>
                  </a:innerShdw>
                </a:effectLst>
              </a:rPr>
              <a:t> mental, </a:t>
            </a:r>
            <a:r>
              <a:rPr lang="en-US" sz="2800" b="1" dirty="0" err="1">
                <a:ln w="1905"/>
                <a:solidFill>
                  <a:srgbClr val="7030A0"/>
                </a:solidFill>
                <a:effectLst>
                  <a:innerShdw blurRad="69850" dist="43180" dir="5400000">
                    <a:srgbClr val="000000">
                      <a:alpha val="65000"/>
                    </a:srgbClr>
                  </a:innerShdw>
                </a:effectLst>
              </a:rPr>
              <a:t>fizikal</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rohani</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dan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jiwa</a:t>
            </a:r>
            <a:r>
              <a:rPr lang="en-US" sz="2800" b="1" dirty="0">
                <a:ln w="1905"/>
                <a:solidFill>
                  <a:srgbClr val="7030A0"/>
                </a:solidFill>
                <a:effectLst>
                  <a:innerShdw blurRad="69850" dist="43180" dir="5400000">
                    <a:srgbClr val="000000">
                      <a:alpha val="65000"/>
                    </a:srgbClr>
                  </a:innerShdw>
                </a:effectLst>
              </a:rPr>
              <a:t> yang </a:t>
            </a:r>
            <a:r>
              <a:rPr lang="en-US" sz="2800" b="1" dirty="0" err="1">
                <a:ln w="1905"/>
                <a:solidFill>
                  <a:srgbClr val="7030A0"/>
                </a:solidFill>
                <a:effectLst>
                  <a:innerShdw blurRad="69850" dist="43180" dir="5400000">
                    <a:srgbClr val="000000">
                      <a:alpha val="65000"/>
                    </a:srgbClr>
                  </a:innerShdw>
                </a:effectLst>
              </a:rPr>
              <a:t>baik</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bagi</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memperolehi</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semangat</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taqwa</a:t>
            </a:r>
            <a:r>
              <a:rPr lang="en-US" sz="2800" b="1" dirty="0">
                <a:ln w="1905"/>
                <a:solidFill>
                  <a:srgbClr val="7030A0"/>
                </a:solidFill>
                <a:effectLst>
                  <a:innerShdw blurRad="69850" dist="43180" dir="5400000">
                    <a:srgbClr val="000000">
                      <a:alpha val="65000"/>
                    </a:srgbClr>
                  </a:innerShdw>
                </a:effectLst>
              </a:rPr>
              <a:t> yang </a:t>
            </a:r>
            <a:r>
              <a:rPr lang="en-US" sz="2800" b="1" dirty="0" err="1">
                <a:ln w="1905"/>
                <a:solidFill>
                  <a:srgbClr val="7030A0"/>
                </a:solidFill>
                <a:effectLst>
                  <a:innerShdw blurRad="69850" dist="43180" dir="5400000">
                    <a:srgbClr val="000000">
                      <a:alpha val="65000"/>
                    </a:srgbClr>
                  </a:innerShdw>
                </a:effectLst>
              </a:rPr>
              <a:t>mantap</a:t>
            </a:r>
            <a:r>
              <a:rPr lang="en-US" sz="2800" b="1" dirty="0">
                <a:ln w="1905"/>
                <a:solidFill>
                  <a:srgbClr val="7030A0"/>
                </a:solidFill>
                <a:effectLst>
                  <a:innerShdw blurRad="69850" dist="43180" dir="5400000">
                    <a:srgbClr val="000000">
                      <a:alpha val="65000"/>
                    </a:srgbClr>
                  </a:innerShdw>
                </a:effectLst>
              </a:rPr>
              <a:t>. </a:t>
            </a:r>
          </a:p>
          <a:p>
            <a:pPr marL="457200" indent="-457200" algn="just">
              <a:buFont typeface="+mj-lt"/>
              <a:buAutoNum type="arabicPeriod" startAt="4"/>
            </a:pPr>
            <a:endParaRPr lang="en-US" sz="1200" b="1" dirty="0">
              <a:ln w="1905"/>
              <a:solidFill>
                <a:srgbClr val="7030A0"/>
              </a:solidFill>
              <a:effectLst>
                <a:innerShdw blurRad="69850" dist="43180" dir="5400000">
                  <a:srgbClr val="000000">
                    <a:alpha val="65000"/>
                  </a:srgbClr>
                </a:innerShdw>
              </a:effectLst>
            </a:endParaRPr>
          </a:p>
          <a:p>
            <a:pPr marL="514350" indent="-514350">
              <a:buFont typeface="+mj-lt"/>
              <a:buAutoNum type="arabicPeriod" startAt="4"/>
            </a:pPr>
            <a:r>
              <a:rPr lang="en-US" sz="2800" b="1" dirty="0" err="1">
                <a:ln w="1905"/>
                <a:solidFill>
                  <a:srgbClr val="7030A0"/>
                </a:solidFill>
                <a:effectLst>
                  <a:innerShdw blurRad="69850" dist="43180" dir="5400000">
                    <a:srgbClr val="000000">
                      <a:alpha val="65000"/>
                    </a:srgbClr>
                  </a:innerShdw>
                </a:effectLst>
              </a:rPr>
              <a:t>Selesaikan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urusan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berkaitan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dengan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manusia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seperti</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hutang</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memohon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maaf</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atas</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kesalahan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dan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menunaikan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hak</a:t>
            </a:r>
            <a:r>
              <a:rPr lang="en-US" sz="2800" b="1" dirty="0">
                <a:ln w="1905"/>
                <a:solidFill>
                  <a:srgbClr val="7030A0"/>
                </a:solidFill>
                <a:effectLst>
                  <a:innerShdw blurRad="69850" dist="43180" dir="5400000">
                    <a:srgbClr val="000000">
                      <a:alpha val="65000"/>
                    </a:srgbClr>
                  </a:innerShdw>
                </a:effectLst>
              </a:rPr>
              <a:t> yang </a:t>
            </a:r>
            <a:r>
              <a:rPr lang="en-US" sz="2800" b="1" dirty="0" err="1">
                <a:ln w="1905"/>
                <a:solidFill>
                  <a:srgbClr val="7030A0"/>
                </a:solidFill>
                <a:effectLst>
                  <a:innerShdw blurRad="69850" dist="43180" dir="5400000">
                    <a:srgbClr val="000000">
                      <a:alpha val="65000"/>
                    </a:srgbClr>
                  </a:innerShdw>
                </a:effectLst>
              </a:rPr>
              <a:t>sepatutnya</a:t>
            </a:r>
            <a:r>
              <a:rPr lang="en-US" sz="2800" b="1" dirty="0">
                <a:ln w="1905"/>
                <a:solidFill>
                  <a:srgbClr val="7030A0"/>
                </a:solidFill>
                <a:effectLst>
                  <a:innerShdw blurRad="69850" dist="43180" dir="5400000">
                    <a:srgbClr val="000000">
                      <a:alpha val="65000"/>
                    </a:srgbClr>
                  </a:innerShdw>
                </a:effectLst>
              </a:rPr>
              <a:t>.</a:t>
            </a:r>
            <a:endParaRPr lang="en-US" sz="1200" b="1" dirty="0">
              <a:ln w="1905"/>
              <a:solidFill>
                <a:srgbClr val="7030A0"/>
              </a:solidFill>
              <a:effectLst>
                <a:innerShdw blurRad="69850" dist="43180" dir="5400000">
                  <a:srgbClr val="000000">
                    <a:alpha val="65000"/>
                  </a:srgbClr>
                </a:innerShdw>
              </a:effectLst>
            </a:endParaRPr>
          </a:p>
        </p:txBody>
      </p:sp>
      <p:sp>
        <p:nvSpPr>
          <p:cNvPr id="5" name="Snip Diagonal Corner Rectangle 5">
            <a:extLst>
              <a:ext uri="{FF2B5EF4-FFF2-40B4-BE49-F238E27FC236}">
                <a16:creationId xmlns="" xmlns:a16="http://schemas.microsoft.com/office/drawing/2014/main" id="{3171E703-C7D5-5EB4-89E6-650B0C00FFB9}"/>
              </a:ext>
            </a:extLst>
          </p:cNvPr>
          <p:cNvSpPr>
            <a:spLocks noGrp="1"/>
          </p:cNvSpPr>
          <p:nvPr>
            <p:ph type="title"/>
          </p:nvPr>
        </p:nvSpPr>
        <p:spPr>
          <a:xfrm>
            <a:off x="1371600" y="274638"/>
            <a:ext cx="6477000" cy="944562"/>
          </a:xfrm>
          <a:prstGeom prst="snip2DiagRect">
            <a:avLst>
              <a:gd name="adj1" fmla="val 50000"/>
              <a:gd name="adj2" fmla="val 50000"/>
            </a:avLst>
          </a:prstGeom>
          <a:gradFill>
            <a:gsLst>
              <a:gs pos="19000">
                <a:srgbClr val="00B050"/>
              </a:gs>
              <a:gs pos="80000">
                <a:schemeClr val="tx2">
                  <a:lumMod val="40000"/>
                  <a:lumOff val="60000"/>
                </a:schemeClr>
              </a:gs>
              <a:gs pos="100000">
                <a:schemeClr val="tx2">
                  <a:lumMod val="60000"/>
                  <a:lumOff val="4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Nasihat Bakal Jemaah Haji</a:t>
            </a:r>
          </a:p>
        </p:txBody>
      </p:sp>
    </p:spTree>
    <p:extLst>
      <p:ext uri="{BB962C8B-B14F-4D97-AF65-F5344CB8AC3E}">
        <p14:creationId xmlns:p14="http://schemas.microsoft.com/office/powerpoint/2010/main" xmlns="" val="1723918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xmlns=""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D0A6E456-7216-8046-C1B8-02CC1CA4FB83}"/>
              </a:ext>
            </a:extLst>
          </p:cNvPr>
          <p:cNvSpPr/>
          <p:nvPr/>
        </p:nvSpPr>
        <p:spPr>
          <a:xfrm>
            <a:off x="419100" y="381000"/>
            <a:ext cx="7772400" cy="13716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0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Bagi mereka yang belum tersenarai dipanggil ke Tanah Suci </a:t>
            </a:r>
          </a:p>
        </p:txBody>
      </p:sp>
      <p:sp>
        <p:nvSpPr>
          <p:cNvPr id="4" name="Rounded Rectangle 7">
            <a:extLst>
              <a:ext uri="{FF2B5EF4-FFF2-40B4-BE49-F238E27FC236}">
                <a16:creationId xmlns="" xmlns:a16="http://schemas.microsoft.com/office/drawing/2014/main" id="{2E6F0238-B174-9238-5832-F7E9087D0E7C}"/>
              </a:ext>
            </a:extLst>
          </p:cNvPr>
          <p:cNvSpPr/>
          <p:nvPr/>
        </p:nvSpPr>
        <p:spPr>
          <a:xfrm>
            <a:off x="228600" y="2667000"/>
            <a:ext cx="8496300" cy="3124200"/>
          </a:xfrm>
          <a:prstGeom prst="round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400" b="1" dirty="0" err="1">
                <a:ln w="1905"/>
                <a:solidFill>
                  <a:schemeClr val="tx2"/>
                </a:solidFill>
                <a:effectLst>
                  <a:innerShdw blurRad="69850" dist="43180" dir="5400000">
                    <a:srgbClr val="000000">
                      <a:alpha val="65000"/>
                    </a:srgbClr>
                  </a:innerShdw>
                </a:effectLst>
              </a:rPr>
              <a:t>Seeloknya</a:t>
            </a:r>
            <a:r>
              <a:rPr lang="en-US" sz="4400" b="1" dirty="0">
                <a:ln w="1905"/>
                <a:solidFill>
                  <a:schemeClr val="tx2"/>
                </a:solidFill>
                <a:effectLst>
                  <a:innerShdw blurRad="69850" dist="43180" dir="5400000">
                    <a:srgbClr val="000000">
                      <a:alpha val="65000"/>
                    </a:srgbClr>
                  </a:innerShdw>
                </a:effectLst>
              </a:rPr>
              <a:t> juga </a:t>
            </a:r>
            <a:r>
              <a:rPr lang="en-US" sz="4400" b="1" dirty="0" err="1">
                <a:ln w="1905"/>
                <a:solidFill>
                  <a:schemeClr val="tx2"/>
                </a:solidFill>
                <a:effectLst>
                  <a:innerShdw blurRad="69850" dist="43180" dir="5400000">
                    <a:srgbClr val="000000">
                      <a:alpha val="65000"/>
                    </a:srgbClr>
                  </a:innerShdw>
                </a:effectLst>
              </a:rPr>
              <a:t>dapat</a:t>
            </a:r>
            <a:r>
              <a:rPr lang="en-US" sz="4400" b="1" dirty="0">
                <a:ln w="1905"/>
                <a:solidFill>
                  <a:schemeClr val="tx2"/>
                </a:solidFill>
                <a:effectLst>
                  <a:innerShdw blurRad="69850" dist="43180" dir="5400000">
                    <a:srgbClr val="000000">
                      <a:alpha val="65000"/>
                    </a:srgbClr>
                  </a:innerShdw>
                </a:effectLst>
              </a:rPr>
              <a:t> </a:t>
            </a:r>
            <a:r>
              <a:rPr lang="en-US" sz="4400" b="1" dirty="0" err="1">
                <a:ln w="1905"/>
                <a:solidFill>
                  <a:schemeClr val="tx2"/>
                </a:solidFill>
                <a:effectLst>
                  <a:innerShdw blurRad="69850" dist="43180" dir="5400000">
                    <a:srgbClr val="000000">
                      <a:alpha val="65000"/>
                    </a:srgbClr>
                  </a:innerShdw>
                </a:effectLst>
              </a:rPr>
              <a:t>membuat</a:t>
            </a:r>
            <a:r>
              <a:rPr lang="en-US" sz="4400" b="1" dirty="0">
                <a:ln w="1905"/>
                <a:solidFill>
                  <a:schemeClr val="tx2"/>
                </a:solidFill>
                <a:effectLst>
                  <a:innerShdw blurRad="69850" dist="43180" dir="5400000">
                    <a:srgbClr val="000000">
                      <a:alpha val="65000"/>
                    </a:srgbClr>
                  </a:innerShdw>
                </a:effectLst>
              </a:rPr>
              <a:t> </a:t>
            </a:r>
            <a:r>
              <a:rPr lang="en-US" sz="4400" b="1" dirty="0" err="1">
                <a:ln w="1905"/>
                <a:solidFill>
                  <a:schemeClr val="tx2"/>
                </a:solidFill>
                <a:effectLst>
                  <a:innerShdw blurRad="69850" dist="43180" dir="5400000">
                    <a:srgbClr val="000000">
                      <a:alpha val="65000"/>
                    </a:srgbClr>
                  </a:innerShdw>
                </a:effectLst>
              </a:rPr>
              <a:t>persiapan</a:t>
            </a:r>
            <a:r>
              <a:rPr lang="en-US" sz="4400" b="1" dirty="0">
                <a:ln w="1905"/>
                <a:solidFill>
                  <a:schemeClr val="tx2"/>
                </a:solidFill>
                <a:effectLst>
                  <a:innerShdw blurRad="69850" dist="43180" dir="5400000">
                    <a:srgbClr val="000000">
                      <a:alpha val="65000"/>
                    </a:srgbClr>
                  </a:innerShdw>
                </a:effectLst>
              </a:rPr>
              <a:t> dan </a:t>
            </a:r>
            <a:r>
              <a:rPr lang="en-US" sz="4400" b="1" dirty="0" err="1">
                <a:ln w="1905"/>
                <a:solidFill>
                  <a:schemeClr val="tx2"/>
                </a:solidFill>
                <a:effectLst>
                  <a:innerShdw blurRad="69850" dist="43180" dir="5400000">
                    <a:srgbClr val="000000">
                      <a:alpha val="65000"/>
                    </a:srgbClr>
                  </a:innerShdw>
                </a:effectLst>
              </a:rPr>
              <a:t>persediaan</a:t>
            </a:r>
            <a:r>
              <a:rPr lang="en-US" sz="4400" b="1" dirty="0">
                <a:ln w="1905"/>
                <a:solidFill>
                  <a:schemeClr val="tx2"/>
                </a:solidFill>
                <a:effectLst>
                  <a:innerShdw blurRad="69850" dist="43180" dir="5400000">
                    <a:srgbClr val="000000">
                      <a:alpha val="65000"/>
                    </a:srgbClr>
                  </a:innerShdw>
                </a:effectLst>
              </a:rPr>
              <a:t> </a:t>
            </a:r>
            <a:r>
              <a:rPr lang="en-US" sz="4400" b="1" dirty="0" err="1">
                <a:ln w="1905"/>
                <a:solidFill>
                  <a:schemeClr val="tx2"/>
                </a:solidFill>
                <a:effectLst>
                  <a:innerShdw blurRad="69850" dist="43180" dir="5400000">
                    <a:srgbClr val="000000">
                      <a:alpha val="65000"/>
                    </a:srgbClr>
                  </a:innerShdw>
                </a:effectLst>
              </a:rPr>
              <a:t>awal</a:t>
            </a:r>
            <a:r>
              <a:rPr lang="en-US" sz="4400" b="1" dirty="0">
                <a:ln w="1905"/>
                <a:solidFill>
                  <a:schemeClr val="tx2"/>
                </a:solidFill>
                <a:effectLst>
                  <a:innerShdw blurRad="69850" dist="43180" dir="5400000">
                    <a:srgbClr val="000000">
                      <a:alpha val="65000"/>
                    </a:srgbClr>
                  </a:innerShdw>
                </a:effectLst>
              </a:rPr>
              <a:t> </a:t>
            </a:r>
            <a:r>
              <a:rPr lang="en-US" sz="4400" b="1" dirty="0" err="1">
                <a:ln w="1905"/>
                <a:solidFill>
                  <a:schemeClr val="tx2"/>
                </a:solidFill>
                <a:effectLst>
                  <a:innerShdw blurRad="69850" dist="43180" dir="5400000">
                    <a:srgbClr val="000000">
                      <a:alpha val="65000"/>
                    </a:srgbClr>
                  </a:innerShdw>
                </a:effectLst>
              </a:rPr>
              <a:t>bagi</a:t>
            </a:r>
            <a:r>
              <a:rPr lang="en-US" sz="4400" b="1" dirty="0">
                <a:ln w="1905"/>
                <a:solidFill>
                  <a:schemeClr val="tx2"/>
                </a:solidFill>
                <a:effectLst>
                  <a:innerShdw blurRad="69850" dist="43180" dir="5400000">
                    <a:srgbClr val="000000">
                      <a:alpha val="65000"/>
                    </a:srgbClr>
                  </a:innerShdw>
                </a:effectLst>
              </a:rPr>
              <a:t> </a:t>
            </a:r>
            <a:r>
              <a:rPr lang="en-US" sz="4400" b="1" dirty="0" err="1">
                <a:ln w="1905"/>
                <a:solidFill>
                  <a:schemeClr val="tx2"/>
                </a:solidFill>
                <a:effectLst>
                  <a:innerShdw blurRad="69850" dist="43180" dir="5400000">
                    <a:srgbClr val="000000">
                      <a:alpha val="65000"/>
                    </a:srgbClr>
                  </a:innerShdw>
                </a:effectLst>
              </a:rPr>
              <a:t>mencapai</a:t>
            </a:r>
            <a:r>
              <a:rPr lang="en-US" sz="4400" b="1" dirty="0">
                <a:ln w="1905"/>
                <a:solidFill>
                  <a:schemeClr val="tx2"/>
                </a:solidFill>
                <a:effectLst>
                  <a:innerShdw blurRad="69850" dist="43180" dir="5400000">
                    <a:srgbClr val="000000">
                      <a:alpha val="65000"/>
                    </a:srgbClr>
                  </a:innerShdw>
                </a:effectLst>
              </a:rPr>
              <a:t> </a:t>
            </a:r>
            <a:r>
              <a:rPr lang="en-US" sz="4400" b="1" dirty="0" err="1">
                <a:ln w="1905"/>
                <a:solidFill>
                  <a:schemeClr val="tx2"/>
                </a:solidFill>
                <a:effectLst>
                  <a:innerShdw blurRad="69850" dist="43180" dir="5400000">
                    <a:srgbClr val="000000">
                      <a:alpha val="65000"/>
                    </a:srgbClr>
                  </a:innerShdw>
                </a:effectLst>
              </a:rPr>
              <a:t>niat</a:t>
            </a:r>
            <a:r>
              <a:rPr lang="en-US" sz="4400" b="1" dirty="0">
                <a:ln w="1905"/>
                <a:solidFill>
                  <a:schemeClr val="tx2"/>
                </a:solidFill>
                <a:effectLst>
                  <a:innerShdw blurRad="69850" dist="43180" dir="5400000">
                    <a:srgbClr val="000000">
                      <a:alpha val="65000"/>
                    </a:srgbClr>
                  </a:innerShdw>
                </a:effectLst>
              </a:rPr>
              <a:t> dan </a:t>
            </a:r>
            <a:r>
              <a:rPr lang="en-US" sz="4400" b="1" dirty="0" err="1">
                <a:ln w="1905"/>
                <a:solidFill>
                  <a:schemeClr val="tx2"/>
                </a:solidFill>
                <a:effectLst>
                  <a:innerShdw blurRad="69850" dist="43180" dir="5400000">
                    <a:srgbClr val="000000">
                      <a:alpha val="65000"/>
                    </a:srgbClr>
                  </a:innerShdw>
                </a:effectLst>
              </a:rPr>
              <a:t>cita-cita</a:t>
            </a:r>
            <a:r>
              <a:rPr lang="en-US" sz="4400" b="1" dirty="0">
                <a:ln w="1905"/>
                <a:solidFill>
                  <a:schemeClr val="tx2"/>
                </a:solidFill>
                <a:effectLst>
                  <a:innerShdw blurRad="69850" dist="43180" dir="5400000">
                    <a:srgbClr val="000000">
                      <a:alpha val="65000"/>
                    </a:srgbClr>
                  </a:innerShdw>
                </a:effectLst>
              </a:rPr>
              <a:t> </a:t>
            </a:r>
            <a:r>
              <a:rPr lang="en-US" sz="4400" b="1" dirty="0" err="1">
                <a:ln w="1905"/>
                <a:solidFill>
                  <a:schemeClr val="tx2"/>
                </a:solidFill>
                <a:effectLst>
                  <a:innerShdw blurRad="69850" dist="43180" dir="5400000">
                    <a:srgbClr val="000000">
                      <a:alpha val="65000"/>
                    </a:srgbClr>
                  </a:innerShdw>
                </a:effectLst>
              </a:rPr>
              <a:t>ke</a:t>
            </a:r>
            <a:r>
              <a:rPr lang="en-US" sz="4400" b="1" dirty="0">
                <a:ln w="1905"/>
                <a:solidFill>
                  <a:schemeClr val="tx2"/>
                </a:solidFill>
                <a:effectLst>
                  <a:innerShdw blurRad="69850" dist="43180" dir="5400000">
                    <a:srgbClr val="000000">
                      <a:alpha val="65000"/>
                    </a:srgbClr>
                  </a:innerShdw>
                </a:effectLst>
              </a:rPr>
              <a:t> sana</a:t>
            </a:r>
          </a:p>
        </p:txBody>
      </p:sp>
    </p:spTree>
    <p:extLst>
      <p:ext uri="{BB962C8B-B14F-4D97-AF65-F5344CB8AC3E}">
        <p14:creationId xmlns:p14="http://schemas.microsoft.com/office/powerpoint/2010/main" xmlns="" val="2811951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ounded Rectangle 7">
            <a:extLst>
              <a:ext uri="{FF2B5EF4-FFF2-40B4-BE49-F238E27FC236}">
                <a16:creationId xmlns="" xmlns:a16="http://schemas.microsoft.com/office/drawing/2014/main" id="{E521A0CD-402D-D846-E3EB-16CF2B33EBE9}"/>
              </a:ext>
            </a:extLst>
          </p:cNvPr>
          <p:cNvSpPr/>
          <p:nvPr/>
        </p:nvSpPr>
        <p:spPr>
          <a:xfrm>
            <a:off x="304799" y="2057400"/>
            <a:ext cx="8534400" cy="3505200"/>
          </a:xfrm>
          <a:prstGeom prst="round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457200" indent="-457200" algn="just">
              <a:buFont typeface="Wingdings" panose="05000000000000000000" pitchFamily="2" charset="2"/>
              <a:buChar char="ü"/>
            </a:pPr>
            <a:r>
              <a:rPr lang="fi-FI" sz="2800" b="1" dirty="0">
                <a:ln w="1905"/>
                <a:solidFill>
                  <a:srgbClr val="7030A0"/>
                </a:solidFill>
                <a:effectLst>
                  <a:innerShdw blurRad="69850" dist="43180" dir="5400000">
                    <a:srgbClr val="000000">
                      <a:alpha val="65000"/>
                    </a:srgbClr>
                  </a:innerShdw>
                </a:effectLst>
              </a:rPr>
              <a:t>marilah sama-sama kita hayati kepentingan ibadah haji sebagai satu rehlah keimanan yang memerlukan persiapan secukupnya dari aspek emosi, rohani, jasmani dan kewangan, agar kita dapat meraih ganjaran daripada Allah SWT</a:t>
            </a:r>
            <a:endParaRPr lang="en-US" sz="2800" b="1" dirty="0">
              <a:ln w="1905"/>
              <a:solidFill>
                <a:srgbClr val="7030A0"/>
              </a:solidFill>
              <a:effectLst>
                <a:innerShdw blurRad="69850" dist="43180" dir="5400000">
                  <a:srgbClr val="000000">
                    <a:alpha val="65000"/>
                  </a:srgbClr>
                </a:innerShdw>
              </a:effectLst>
            </a:endParaRPr>
          </a:p>
        </p:txBody>
      </p:sp>
      <p:sp>
        <p:nvSpPr>
          <p:cNvPr id="4" name="Snip Diagonal Corner Rectangle 5">
            <a:extLst>
              <a:ext uri="{FF2B5EF4-FFF2-40B4-BE49-F238E27FC236}">
                <a16:creationId xmlns="" xmlns:a16="http://schemas.microsoft.com/office/drawing/2014/main" id="{3171E703-C7D5-5EB4-89E6-650B0C00FFB9}"/>
              </a:ext>
            </a:extLst>
          </p:cNvPr>
          <p:cNvSpPr/>
          <p:nvPr/>
        </p:nvSpPr>
        <p:spPr>
          <a:xfrm>
            <a:off x="2019300" y="152400"/>
            <a:ext cx="5105399" cy="738426"/>
          </a:xfrm>
          <a:prstGeom prst="snip2DiagRect">
            <a:avLst>
              <a:gd name="adj1" fmla="val 50000"/>
              <a:gd name="adj2" fmla="val 50000"/>
            </a:avLst>
          </a:prstGeom>
          <a:gradFill>
            <a:gsLst>
              <a:gs pos="19000">
                <a:srgbClr val="00B050"/>
              </a:gs>
              <a:gs pos="80000">
                <a:schemeClr val="tx2">
                  <a:lumMod val="40000"/>
                  <a:lumOff val="60000"/>
                </a:schemeClr>
              </a:gs>
              <a:gs pos="100000">
                <a:schemeClr val="tx2">
                  <a:lumMod val="60000"/>
                  <a:lumOff val="4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AKHIRNYA</a:t>
            </a:r>
          </a:p>
        </p:txBody>
      </p:sp>
    </p:spTree>
    <p:extLst>
      <p:ext uri="{BB962C8B-B14F-4D97-AF65-F5344CB8AC3E}">
        <p14:creationId xmlns:p14="http://schemas.microsoft.com/office/powerpoint/2010/main" xmlns="" val="3780416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 xmlns:a16="http://schemas.microsoft.com/office/drawing/2014/main" id="{BF3C2FF8-E13A-0141-9D5E-D56F213D67B7}"/>
              </a:ext>
            </a:extLst>
          </p:cNvPr>
          <p:cNvSpPr/>
          <p:nvPr/>
        </p:nvSpPr>
        <p:spPr>
          <a:xfrm>
            <a:off x="533399" y="76200"/>
            <a:ext cx="8077199" cy="762000"/>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443851" y="164812"/>
            <a:ext cx="4256293"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a:extLst>
              <a:ext uri="{FF2B5EF4-FFF2-40B4-BE49-F238E27FC236}">
                <a16:creationId xmlns="" xmlns:a16="http://schemas.microsoft.com/office/drawing/2014/main" id="{EDAFB640-FCB1-77AD-74C4-A966C575003A}"/>
              </a:ext>
            </a:extLst>
          </p:cNvPr>
          <p:cNvSpPr/>
          <p:nvPr/>
        </p:nvSpPr>
        <p:spPr>
          <a:xfrm>
            <a:off x="0" y="3659832"/>
            <a:ext cx="8686800" cy="461665"/>
          </a:xfrm>
          <a:prstGeom prst="rect">
            <a:avLst/>
          </a:prstGeom>
        </p:spPr>
        <p:txBody>
          <a:bodyPr wrap="square">
            <a:spAutoFit/>
          </a:bodyPr>
          <a:lstStyle/>
          <a:p>
            <a:pPr algn="just"/>
            <a:endParaRPr lang="ms-MY" sz="2400" b="1" dirty="0">
              <a:solidFill>
                <a:srgbClr val="002060"/>
              </a:solidFill>
            </a:endParaRPr>
          </a:p>
        </p:txBody>
      </p:sp>
      <p:sp>
        <p:nvSpPr>
          <p:cNvPr id="3" name="Rectangle 2">
            <a:extLst>
              <a:ext uri="{FF2B5EF4-FFF2-40B4-BE49-F238E27FC236}">
                <a16:creationId xmlns="" xmlns:a16="http://schemas.microsoft.com/office/drawing/2014/main" id="{CB6E6FBE-0ABA-DB1A-0C25-F92B659B4209}"/>
              </a:ext>
            </a:extLst>
          </p:cNvPr>
          <p:cNvSpPr/>
          <p:nvPr/>
        </p:nvSpPr>
        <p:spPr>
          <a:xfrm>
            <a:off x="228597" y="3732560"/>
            <a:ext cx="8686800" cy="3046988"/>
          </a:xfrm>
          <a:prstGeom prst="rect">
            <a:avLst/>
          </a:prstGeom>
        </p:spPr>
        <p:txBody>
          <a:bodyPr wrap="square">
            <a:spAutoFit/>
          </a:bodyPr>
          <a:lstStyle/>
          <a:p>
            <a:pPr algn="just"/>
            <a:r>
              <a:rPr lang="ms-MY" sz="2400" b="1" dirty="0"/>
              <a:t>Maksudnya </a:t>
            </a:r>
            <a:r>
              <a:rPr lang="ms-MY" sz="2400" b="1" dirty="0">
                <a:solidFill>
                  <a:srgbClr val="002060"/>
                </a:solidFill>
              </a:rPr>
              <a:t>(Musim) Haji adalah beberapa bulan yang termaklum. Maka sesiapa yang berniat mengerjakan ibadat Haji itu, maka tidak boleh mencampuri isteri, dan tidak boleh membuat maksiat, dan tidak boleh bertengkar, dalam masa mengerjakan ibadat Haji. Dan apa jua kebaikan yang kamu kerjakan diketahui oleh Allah; dan berbekallah, sesungguhnya sebaik-baik bekal adalah takwa; dan bertakwalah kepada-Ku wahai orang yang berakal.</a:t>
            </a:r>
          </a:p>
          <a:p>
            <a:pPr algn="r"/>
            <a:r>
              <a:rPr lang="ms-MY" sz="2400" b="1" dirty="0">
                <a:solidFill>
                  <a:srgbClr val="002060"/>
                </a:solidFill>
              </a:rPr>
              <a:t>                                               (Surah Al- Baqarah ayat -197)</a:t>
            </a:r>
          </a:p>
        </p:txBody>
      </p:sp>
      <p:pic>
        <p:nvPicPr>
          <p:cNvPr id="9" name="Picture 8" descr="A picture containing black, darkness&#10;&#10;Description automatically generated">
            <a:extLst>
              <a:ext uri="{FF2B5EF4-FFF2-40B4-BE49-F238E27FC236}">
                <a16:creationId xmlns="" xmlns:a16="http://schemas.microsoft.com/office/drawing/2014/main" id="{3841BF57-9109-0D52-42F4-FE9A4E33337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400" y="966221"/>
            <a:ext cx="9144000" cy="2936368"/>
          </a:xfrm>
          <a:prstGeom prst="rect">
            <a:avLst/>
          </a:prstGeom>
        </p:spPr>
      </p:pic>
    </p:spTree>
    <p:extLst>
      <p:ext uri="{BB962C8B-B14F-4D97-AF65-F5344CB8AC3E}">
        <p14:creationId xmlns:p14="http://schemas.microsoft.com/office/powerpoint/2010/main" xmlns="" val="3483303420"/>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4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فِي الْقُرْآنِ الْعَظِيْمِ،</a:t>
            </a:r>
          </a:p>
          <a:p>
            <a:pPr algn="ctr" rtl="1">
              <a:lnSpc>
                <a:spcPct val="115000"/>
              </a:lnSpc>
              <a:spcAft>
                <a:spcPts val="800"/>
              </a:spcAft>
            </a:pPr>
            <a:r>
              <a:rPr lang="ar-YE" sz="44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وَإِيَّاكُمْ بِمَا فِيْهِ مِنَ الآيَاتِ وَالذِّكْرِ الْحَكِيْمِ،</a:t>
            </a:r>
          </a:p>
          <a:p>
            <a:pPr algn="ctr" rtl="1">
              <a:lnSpc>
                <a:spcPct val="115000"/>
              </a:lnSpc>
              <a:spcAft>
                <a:spcPts val="800"/>
              </a:spcAft>
            </a:pPr>
            <a:r>
              <a:rPr lang="ar-YE" sz="44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وَتَقَبَّلَ مِنِّيْ وَمِنْكُمْ تِلاَوَتَهُ إِنَّهُ هُوَ السَّمِيْعُ الْعَلِيْمُ،</a:t>
            </a:r>
          </a:p>
          <a:p>
            <a:pPr algn="ctr" rtl="1">
              <a:lnSpc>
                <a:spcPct val="115000"/>
              </a:lnSpc>
              <a:spcAft>
                <a:spcPts val="800"/>
              </a:spcAft>
            </a:pPr>
            <a:r>
              <a:rPr lang="ar-YE" sz="44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أَقُوْلُ قَوْلِيْ هَذَا وَأَسْتَغْفِرُ اللهَ الْعَظِيْمَ لِيْ وَلَكُمْ،</a:t>
            </a:r>
          </a:p>
          <a:p>
            <a:pPr algn="ctr" rtl="1">
              <a:lnSpc>
                <a:spcPct val="115000"/>
              </a:lnSpc>
              <a:spcAft>
                <a:spcPts val="800"/>
              </a:spcAft>
            </a:pPr>
            <a:r>
              <a:rPr lang="ar-YE" sz="44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وَلِسَائِرِ المُسْلِمِينَ وَالمُسْلِمَاتِ وَالمُؤْمِنِينَ وَالمُؤْمِنَاتِ،</a:t>
            </a:r>
          </a:p>
          <a:p>
            <a:pPr algn="ctr" rtl="1">
              <a:lnSpc>
                <a:spcPct val="115000"/>
              </a:lnSpc>
              <a:spcAft>
                <a:spcPts val="800"/>
              </a:spcAft>
            </a:pPr>
            <a:r>
              <a:rPr lang="ar-YE" sz="44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فَاسْتَغْفِرُوْهُ، إِنَّهُ هُوَ الْغَفُوْرُ الرَّحِيْمُ.</a:t>
            </a:r>
          </a:p>
          <a:p>
            <a:pPr algn="ctr" rtl="1">
              <a:lnSpc>
                <a:spcPct val="115000"/>
              </a:lnSpc>
              <a:spcAft>
                <a:spcPts val="800"/>
              </a:spcAft>
            </a:pPr>
            <a:endPar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xmlns=""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xmlns=""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xmlns=""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761663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xmlns="" val="1343944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xmlns="" val="134394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xmlns="" val="13439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427512" y="827544"/>
            <a:ext cx="8335488" cy="1815882"/>
          </a:xfrm>
          <a:prstGeom prst="rect">
            <a:avLst/>
          </a:prstGeom>
          <a:solidFill>
            <a:schemeClr val="accent2">
              <a:lumMod val="50000"/>
              <a:alpha val="55000"/>
            </a:schemeClr>
          </a:solidFill>
        </p:spPr>
        <p:txBody>
          <a:bodyPr wrap="square">
            <a:spAutoFit/>
          </a:bodyPr>
          <a:lstStyle/>
          <a:p>
            <a:pPr algn="ctr" rtl="1"/>
            <a:r>
              <a:rPr lang="ar-YE"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a:t>
            </a:r>
            <a:endParaRPr lang="en-US"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YE"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YE" sz="5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a:t>
            </a:r>
            <a:r>
              <a:rPr lang="ar-SA"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نَبِيَّنَا</a:t>
            </a:r>
            <a:r>
              <a:rPr lang="ar-YE" sz="5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YE"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مُحَمَّدًا </a:t>
            </a:r>
            <a:r>
              <a:rPr lang="ar-YE" sz="5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عَبْدُ</a:t>
            </a:r>
            <a:r>
              <a:rPr lang="ar-SA" sz="5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 </a:t>
            </a:r>
            <a:r>
              <a:rPr lang="ar-YE" sz="5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 </a:t>
            </a:r>
            <a:endParaRPr lang="en-US"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133350" y="2971800"/>
            <a:ext cx="9010650" cy="3539430"/>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sahaja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endPar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kita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p>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xmlns=""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xmlns=""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 xmlns:a16="http://schemas.microsoft.com/office/drawing/2014/main"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1759111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318053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 xmlns:a16="http://schemas.microsoft.com/office/drawing/2014/main"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xmlns=""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 xmlns:a16="http://schemas.microsoft.com/office/drawing/2014/main"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xmlns="" val="911020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 xmlns:a16="http://schemas.microsoft.com/office/drawing/2014/main"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xmlns=""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xmlns="" val="1334288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4524315"/>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Ya Rahman, Ya Rahim</a:t>
            </a:r>
          </a:p>
          <a:p>
            <a:pPr algn="just"/>
            <a:endParaRPr lang="ms-MY" sz="3200" b="1" dirty="0">
              <a:solidFill>
                <a:srgbClr val="FF0000"/>
              </a:solidFill>
            </a:endParaRPr>
          </a:p>
          <a:p>
            <a:pPr algn="just"/>
            <a:r>
              <a:rPr lang="ms-MY" sz="3200" b="1" dirty="0">
                <a:solidFill>
                  <a:schemeClr val="accent5">
                    <a:lumMod val="50000"/>
                  </a:schemeClr>
                </a:solidFill>
              </a:rPr>
              <a:t>Perbaikilah hubungan antara kami, pertautkanlah hati-hati kami dengan penuh kasih sayang, limpahkanlah dalam kehidupan keluarga kami sakinah, mawaddah dan rahmah. Hidupkanlah semangat bekerjasama dan bersatu padu dalam kejiranan dan qaryah kami.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xmlns="" val="2847281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3539430"/>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ms-MY" sz="3200" b="1" dirty="0">
                <a:solidFill>
                  <a:schemeClr val="accent5">
                    <a:lumMod val="50000"/>
                  </a:schemeClr>
                </a:solidFill>
              </a:rPr>
              <a:t>Kurniakanlah kepada para belia dan remaja kami jiwa yang mantap, iman yang teguh, ilmu yang bermanfaat agar mereka menjadi generasi al-Qowiyyul al-Amin, generasi yang hebat lagi amanah. Jauhkanlah mereka daripada perkara-perkara yang boleh menjatuhkan maruah diri, keluarga, masyarakat dan negara.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xmlns="" val="1188763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501675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r>
              <a:rPr lang="ms-MY" sz="3200" b="1" dirty="0">
                <a:solidFill>
                  <a:srgbClr val="FF0000"/>
                </a:solidFill>
              </a:rPr>
              <a:t>Ya Allah, </a:t>
            </a:r>
          </a:p>
          <a:p>
            <a:endParaRPr lang="ms-MY" sz="3200" b="1" dirty="0">
              <a:solidFill>
                <a:srgbClr val="FF0000"/>
              </a:solidFill>
            </a:endParaRPr>
          </a:p>
          <a:p>
            <a:pPr algn="ctr"/>
            <a:r>
              <a:rPr lang="ms-MY" sz="3200" b="1" dirty="0">
                <a:solidFill>
                  <a:schemeClr val="accent5">
                    <a:lumMod val="50000"/>
                  </a:schemeClr>
                </a:solidFill>
              </a:rPr>
              <a:t>Tunjukkanlah kami jalan-jalan kebaikan dan kesejahteraan, selamatkan kami daripada kegelapan kufur menuju kepada sinar iman, peliharalah akidah kami berpandukan akidah ahli sunnah wal jamaah. Janganlah Engkau pesongkan hati kami daripada kebenaran. Akhiri hayat kami dalam keadaan Islam dan Iman.</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xmlns="" val="3464476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066800"/>
            <a:ext cx="8199911" cy="501675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3200" b="1" dirty="0">
              <a:solidFill>
                <a:schemeClr val="accent5">
                  <a:lumMod val="50000"/>
                </a:schemeClr>
              </a:solidFill>
            </a:endParaRPr>
          </a:p>
          <a:p>
            <a:pPr algn="just"/>
            <a:r>
              <a:rPr lang="ms-MY" sz="3200" b="1" dirty="0">
                <a:solidFill>
                  <a:schemeClr val="accent5">
                    <a:lumMod val="50000"/>
                  </a:schemeClr>
                </a:solidFill>
              </a:rPr>
              <a:t>Jadikanlah negeri Terengganu, negeri yang aman dan damai. Bukakanlah pintu-pintu rezeki dari segala penjuru. Jaukanlah negeri kami ini dan negara umat Islam seluruhnya daripada segala malapetaka, musibah dan apa jua kemurkaanMu. </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xmlns="" val="2005539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52470" y="1524000"/>
            <a:ext cx="8701030" cy="1938992"/>
          </a:xfrm>
          <a:prstGeom prst="rect">
            <a:avLst/>
          </a:prstGeom>
          <a:solidFill>
            <a:srgbClr val="002060">
              <a:alpha val="48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وَعَلَى آلِهِ وَأَصْحَابِهِ  تَسْلِيْمًا كَثِيرًا. </a:t>
            </a:r>
            <a:endParaRPr lang="en-US"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214370" y="3505200"/>
            <a:ext cx="8701030" cy="3046988"/>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kaum</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sebanyak-banyaknya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xmlns=""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xmlns="" val="1603644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xmlns="" val="128397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xmlns=""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4" name="Rectangle 3"/>
          <p:cNvSpPr/>
          <p:nvPr/>
        </p:nvSpPr>
        <p:spPr>
          <a:xfrm>
            <a:off x="1543048" y="304800"/>
            <a:ext cx="6057903" cy="2133600"/>
          </a:xfrm>
          <a:prstGeom prst="rect">
            <a:avLst/>
          </a:prstGeom>
          <a:noFill/>
        </p:spPr>
        <p:txBody>
          <a:bodyPr wrap="square" lIns="91440" tIns="45720" rIns="91440" bIns="45720">
            <a:prstTxWarp prst="textPlain">
              <a:avLst>
                <a:gd name="adj" fmla="val 50328"/>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1400" b="1" u="sng" spc="50" dirty="0" err="1">
                <a:ln w="11430"/>
                <a:solidFill>
                  <a:schemeClr val="bg1"/>
                </a:solidFill>
                <a:effectLst>
                  <a:outerShdw blurRad="76200" dist="50800" dir="5400000" algn="tl" rotWithShape="0">
                    <a:srgbClr val="000000">
                      <a:alpha val="65000"/>
                    </a:srgbClr>
                  </a:outerShdw>
                </a:effectLst>
                <a:latin typeface="Agency FB" pitchFamily="34" charset="0"/>
              </a:rPr>
              <a:t>Tajuk</a:t>
            </a: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 </a:t>
            </a:r>
          </a:p>
          <a:p>
            <a:pPr algn="ct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Khutbah Hari </a:t>
            </a:r>
            <a:r>
              <a:rPr lang="en-US" sz="1400" b="1" u="sng" spc="50" dirty="0" err="1">
                <a:ln w="11430"/>
                <a:solidFill>
                  <a:schemeClr val="bg1"/>
                </a:solidFill>
                <a:effectLst>
                  <a:outerShdw blurRad="76200" dist="50800" dir="5400000" algn="tl" rotWithShape="0">
                    <a:srgbClr val="000000">
                      <a:alpha val="65000"/>
                    </a:srgbClr>
                  </a:outerShdw>
                </a:effectLst>
                <a:latin typeface="Agency FB" pitchFamily="34" charset="0"/>
              </a:rPr>
              <a:t>Ini</a:t>
            </a: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a:t>
            </a:r>
          </a:p>
        </p:txBody>
      </p:sp>
      <p:sp>
        <p:nvSpPr>
          <p:cNvPr id="3" name="Rectangle 2"/>
          <p:cNvSpPr/>
          <p:nvPr/>
        </p:nvSpPr>
        <p:spPr>
          <a:xfrm>
            <a:off x="0" y="6400800"/>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13 ZULKAEDAH 1444H / 2 JUN 2023</a:t>
            </a:r>
          </a:p>
        </p:txBody>
      </p:sp>
      <p:sp>
        <p:nvSpPr>
          <p:cNvPr id="5" name="Rectangle 4">
            <a:extLst>
              <a:ext uri="{FF2B5EF4-FFF2-40B4-BE49-F238E27FC236}">
                <a16:creationId xmlns="" xmlns:a16="http://schemas.microsoft.com/office/drawing/2014/main" id="{8CD769F6-A83E-13AC-E464-A617695A3981}"/>
              </a:ext>
            </a:extLst>
          </p:cNvPr>
          <p:cNvSpPr/>
          <p:nvPr/>
        </p:nvSpPr>
        <p:spPr>
          <a:xfrm>
            <a:off x="1066800" y="3351074"/>
            <a:ext cx="6934200" cy="1754326"/>
          </a:xfrm>
          <a:prstGeom prst="rect">
            <a:avLst/>
          </a:prstGeom>
        </p:spPr>
        <p:txBody>
          <a:bodyPr wrap="square">
            <a:spAutoFit/>
          </a:bodyPr>
          <a:lstStyle/>
          <a:p>
            <a:pPr algn="ctr"/>
            <a:r>
              <a:rPr lang="it-IT" sz="54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Haji Adalah Rehlah Keimanan</a:t>
            </a:r>
          </a:p>
        </p:txBody>
      </p:sp>
    </p:spTree>
    <p:extLst>
      <p:ext uri="{BB962C8B-B14F-4D97-AF65-F5344CB8AC3E}">
        <p14:creationId xmlns:p14="http://schemas.microsoft.com/office/powerpoint/2010/main" xmlns=""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ounded Rectangle 7">
            <a:extLst>
              <a:ext uri="{FF2B5EF4-FFF2-40B4-BE49-F238E27FC236}">
                <a16:creationId xmlns="" xmlns:a16="http://schemas.microsoft.com/office/drawing/2014/main" id="{CA799FA2-3992-3463-DBE7-3047936C292E}"/>
              </a:ext>
            </a:extLst>
          </p:cNvPr>
          <p:cNvSpPr/>
          <p:nvPr/>
        </p:nvSpPr>
        <p:spPr>
          <a:xfrm>
            <a:off x="419100" y="3464560"/>
            <a:ext cx="8305800" cy="2098040"/>
          </a:xfrm>
          <a:prstGeom prst="round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dirty="0" err="1">
                <a:ln w="1905"/>
                <a:solidFill>
                  <a:schemeClr val="tx2"/>
                </a:solidFill>
                <a:effectLst>
                  <a:innerShdw blurRad="69850" dist="43180" dir="5400000">
                    <a:srgbClr val="000000">
                      <a:alpha val="65000"/>
                    </a:srgbClr>
                  </a:innerShdw>
                </a:effectLst>
              </a:rPr>
              <a:t>Merupakan</a:t>
            </a:r>
            <a:r>
              <a:rPr lang="en-US" sz="4800" b="1" dirty="0">
                <a:ln w="1905"/>
                <a:solidFill>
                  <a:schemeClr val="tx2"/>
                </a:solidFill>
                <a:effectLst>
                  <a:innerShdw blurRad="69850" dist="43180" dir="5400000">
                    <a:srgbClr val="000000">
                      <a:alpha val="65000"/>
                    </a:srgbClr>
                  </a:innerShdw>
                </a:effectLst>
              </a:rPr>
              <a:t> </a:t>
            </a:r>
            <a:r>
              <a:rPr lang="en-US" sz="4800" b="1" dirty="0" err="1">
                <a:ln w="1905"/>
                <a:solidFill>
                  <a:schemeClr val="tx2"/>
                </a:solidFill>
                <a:effectLst>
                  <a:innerShdw blurRad="69850" dist="43180" dir="5400000">
                    <a:srgbClr val="000000">
                      <a:alpha val="65000"/>
                    </a:srgbClr>
                  </a:innerShdw>
                </a:effectLst>
              </a:rPr>
              <a:t>perintah</a:t>
            </a:r>
            <a:r>
              <a:rPr lang="en-US" sz="4800" b="1" dirty="0">
                <a:ln w="1905"/>
                <a:solidFill>
                  <a:schemeClr val="tx2"/>
                </a:solidFill>
                <a:effectLst>
                  <a:innerShdw blurRad="69850" dist="43180" dir="5400000">
                    <a:srgbClr val="000000">
                      <a:alpha val="65000"/>
                    </a:srgbClr>
                  </a:innerShdw>
                </a:effectLst>
              </a:rPr>
              <a:t> Allah dan </a:t>
            </a:r>
          </a:p>
          <a:p>
            <a:pPr algn="ctr"/>
            <a:r>
              <a:rPr lang="en-US" sz="4800" b="1" dirty="0">
                <a:ln w="1905"/>
                <a:solidFill>
                  <a:schemeClr val="tx2"/>
                </a:solidFill>
                <a:effectLst>
                  <a:innerShdw blurRad="69850" dist="43180" dir="5400000">
                    <a:srgbClr val="000000">
                      <a:alpha val="65000"/>
                    </a:srgbClr>
                  </a:innerShdw>
                </a:effectLst>
              </a:rPr>
              <a:t>Rasul-Nya yang </a:t>
            </a:r>
            <a:r>
              <a:rPr lang="en-US" sz="4800" b="1" dirty="0" err="1">
                <a:ln w="1905"/>
                <a:solidFill>
                  <a:schemeClr val="tx2"/>
                </a:solidFill>
                <a:effectLst>
                  <a:innerShdw blurRad="69850" dist="43180" dir="5400000">
                    <a:srgbClr val="000000">
                      <a:alpha val="65000"/>
                    </a:srgbClr>
                  </a:innerShdw>
                </a:effectLst>
              </a:rPr>
              <a:t>mesti</a:t>
            </a:r>
            <a:r>
              <a:rPr lang="en-US" sz="4800" b="1" dirty="0">
                <a:ln w="1905"/>
                <a:solidFill>
                  <a:schemeClr val="tx2"/>
                </a:solidFill>
                <a:effectLst>
                  <a:innerShdw blurRad="69850" dist="43180" dir="5400000">
                    <a:srgbClr val="000000">
                      <a:alpha val="65000"/>
                    </a:srgbClr>
                  </a:innerShdw>
                </a:effectLst>
              </a:rPr>
              <a:t> </a:t>
            </a:r>
            <a:r>
              <a:rPr lang="en-US" sz="4800" b="1" dirty="0" err="1">
                <a:ln w="1905"/>
                <a:solidFill>
                  <a:schemeClr val="tx2"/>
                </a:solidFill>
                <a:effectLst>
                  <a:innerShdw blurRad="69850" dist="43180" dir="5400000">
                    <a:srgbClr val="000000">
                      <a:alpha val="65000"/>
                    </a:srgbClr>
                  </a:innerShdw>
                </a:effectLst>
              </a:rPr>
              <a:t>dipatuhi</a:t>
            </a:r>
            <a:r>
              <a:rPr lang="en-US" sz="4800" b="1" dirty="0">
                <a:ln w="1905"/>
                <a:solidFill>
                  <a:schemeClr val="tx2"/>
                </a:solidFill>
                <a:effectLst>
                  <a:innerShdw blurRad="69850" dist="43180" dir="5400000">
                    <a:srgbClr val="000000">
                      <a:alpha val="65000"/>
                    </a:srgbClr>
                  </a:innerShdw>
                </a:effectLst>
              </a:rPr>
              <a:t>. </a:t>
            </a:r>
          </a:p>
        </p:txBody>
      </p:sp>
      <p:sp>
        <p:nvSpPr>
          <p:cNvPr id="6" name="Rectangle: Rounded Corners 5">
            <a:extLst>
              <a:ext uri="{FF2B5EF4-FFF2-40B4-BE49-F238E27FC236}">
                <a16:creationId xmlns="" xmlns:a16="http://schemas.microsoft.com/office/drawing/2014/main" id="{A3097165-8E05-6925-6216-11FFD7BA27DA}"/>
              </a:ext>
            </a:extLst>
          </p:cNvPr>
          <p:cNvSpPr/>
          <p:nvPr/>
        </p:nvSpPr>
        <p:spPr>
          <a:xfrm>
            <a:off x="419100" y="1143000"/>
            <a:ext cx="8305800" cy="4800600"/>
          </a:xfrm>
          <a:prstGeom prst="roundRect">
            <a:avLst/>
          </a:prstGeom>
          <a:solidFill>
            <a:schemeClr val="tx2">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Tahniah kepada mereka  yang terpilih sebagai Dhuyuf Ar-Rahman untuk menunaikan ibadah haji, rukun Islam yang kelima di Tanah Suci Makkah </a:t>
            </a:r>
          </a:p>
          <a:p>
            <a:pPr algn="ct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Al Mukarramah tahun ini</a:t>
            </a:r>
          </a:p>
        </p:txBody>
      </p:sp>
    </p:spTree>
    <p:extLst>
      <p:ext uri="{BB962C8B-B14F-4D97-AF65-F5344CB8AC3E}">
        <p14:creationId xmlns:p14="http://schemas.microsoft.com/office/powerpoint/2010/main" xmlns=""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ounded Rectangle 7">
            <a:extLst>
              <a:ext uri="{FF2B5EF4-FFF2-40B4-BE49-F238E27FC236}">
                <a16:creationId xmlns="" xmlns:a16="http://schemas.microsoft.com/office/drawing/2014/main" id="{CA799FA2-3992-3463-DBE7-3047936C292E}"/>
              </a:ext>
            </a:extLst>
          </p:cNvPr>
          <p:cNvSpPr/>
          <p:nvPr/>
        </p:nvSpPr>
        <p:spPr>
          <a:xfrm>
            <a:off x="419100" y="3464560"/>
            <a:ext cx="8305800" cy="2098040"/>
          </a:xfrm>
          <a:prstGeom prst="round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dirty="0" err="1">
                <a:ln w="1905"/>
                <a:solidFill>
                  <a:schemeClr val="tx2"/>
                </a:solidFill>
                <a:effectLst>
                  <a:innerShdw blurRad="69850" dist="43180" dir="5400000">
                    <a:srgbClr val="000000">
                      <a:alpha val="65000"/>
                    </a:srgbClr>
                  </a:innerShdw>
                </a:effectLst>
              </a:rPr>
              <a:t>Merupakan</a:t>
            </a:r>
            <a:r>
              <a:rPr lang="en-US" sz="4800" b="1" dirty="0">
                <a:ln w="1905"/>
                <a:solidFill>
                  <a:schemeClr val="tx2"/>
                </a:solidFill>
                <a:effectLst>
                  <a:innerShdw blurRad="69850" dist="43180" dir="5400000">
                    <a:srgbClr val="000000">
                      <a:alpha val="65000"/>
                    </a:srgbClr>
                  </a:innerShdw>
                </a:effectLst>
              </a:rPr>
              <a:t> </a:t>
            </a:r>
            <a:r>
              <a:rPr lang="en-US" sz="4800" b="1" dirty="0" err="1">
                <a:ln w="1905"/>
                <a:solidFill>
                  <a:schemeClr val="tx2"/>
                </a:solidFill>
                <a:effectLst>
                  <a:innerShdw blurRad="69850" dist="43180" dir="5400000">
                    <a:srgbClr val="000000">
                      <a:alpha val="65000"/>
                    </a:srgbClr>
                  </a:innerShdw>
                </a:effectLst>
              </a:rPr>
              <a:t>perintah</a:t>
            </a:r>
            <a:r>
              <a:rPr lang="en-US" sz="4800" b="1" dirty="0">
                <a:ln w="1905"/>
                <a:solidFill>
                  <a:schemeClr val="tx2"/>
                </a:solidFill>
                <a:effectLst>
                  <a:innerShdw blurRad="69850" dist="43180" dir="5400000">
                    <a:srgbClr val="000000">
                      <a:alpha val="65000"/>
                    </a:srgbClr>
                  </a:innerShdw>
                </a:effectLst>
              </a:rPr>
              <a:t> Allah dan </a:t>
            </a:r>
          </a:p>
          <a:p>
            <a:pPr algn="ctr"/>
            <a:r>
              <a:rPr lang="en-US" sz="4800" b="1" dirty="0">
                <a:ln w="1905"/>
                <a:solidFill>
                  <a:schemeClr val="tx2"/>
                </a:solidFill>
                <a:effectLst>
                  <a:innerShdw blurRad="69850" dist="43180" dir="5400000">
                    <a:srgbClr val="000000">
                      <a:alpha val="65000"/>
                    </a:srgbClr>
                  </a:innerShdw>
                </a:effectLst>
              </a:rPr>
              <a:t>Rasul-Nya yang </a:t>
            </a:r>
            <a:r>
              <a:rPr lang="en-US" sz="4800" b="1" dirty="0" err="1">
                <a:ln w="1905"/>
                <a:solidFill>
                  <a:schemeClr val="tx2"/>
                </a:solidFill>
                <a:effectLst>
                  <a:innerShdw blurRad="69850" dist="43180" dir="5400000">
                    <a:srgbClr val="000000">
                      <a:alpha val="65000"/>
                    </a:srgbClr>
                  </a:innerShdw>
                </a:effectLst>
              </a:rPr>
              <a:t>mesti</a:t>
            </a:r>
            <a:r>
              <a:rPr lang="en-US" sz="4800" b="1" dirty="0">
                <a:ln w="1905"/>
                <a:solidFill>
                  <a:schemeClr val="tx2"/>
                </a:solidFill>
                <a:effectLst>
                  <a:innerShdw blurRad="69850" dist="43180" dir="5400000">
                    <a:srgbClr val="000000">
                      <a:alpha val="65000"/>
                    </a:srgbClr>
                  </a:innerShdw>
                </a:effectLst>
              </a:rPr>
              <a:t> </a:t>
            </a:r>
            <a:r>
              <a:rPr lang="en-US" sz="4800" b="1" dirty="0" err="1">
                <a:ln w="1905"/>
                <a:solidFill>
                  <a:schemeClr val="tx2"/>
                </a:solidFill>
                <a:effectLst>
                  <a:innerShdw blurRad="69850" dist="43180" dir="5400000">
                    <a:srgbClr val="000000">
                      <a:alpha val="65000"/>
                    </a:srgbClr>
                  </a:innerShdw>
                </a:effectLst>
              </a:rPr>
              <a:t>dipatuhi</a:t>
            </a:r>
            <a:r>
              <a:rPr lang="en-US" sz="4800" b="1" dirty="0">
                <a:ln w="1905"/>
                <a:solidFill>
                  <a:schemeClr val="tx2"/>
                </a:solidFill>
                <a:effectLst>
                  <a:innerShdw blurRad="69850" dist="43180" dir="5400000">
                    <a:srgbClr val="000000">
                      <a:alpha val="65000"/>
                    </a:srgbClr>
                  </a:innerShdw>
                </a:effectLst>
              </a:rPr>
              <a:t>. </a:t>
            </a:r>
          </a:p>
        </p:txBody>
      </p:sp>
      <p:sp>
        <p:nvSpPr>
          <p:cNvPr id="6" name="Rectangle: Rounded Corners 5">
            <a:extLst>
              <a:ext uri="{FF2B5EF4-FFF2-40B4-BE49-F238E27FC236}">
                <a16:creationId xmlns="" xmlns:a16="http://schemas.microsoft.com/office/drawing/2014/main" id="{A3097165-8E05-6925-6216-11FFD7BA27DA}"/>
              </a:ext>
            </a:extLst>
          </p:cNvPr>
          <p:cNvSpPr/>
          <p:nvPr/>
        </p:nvSpPr>
        <p:spPr>
          <a:xfrm>
            <a:off x="419100" y="1219200"/>
            <a:ext cx="8305800" cy="4800600"/>
          </a:xfrm>
          <a:prstGeom prst="roundRect">
            <a:avLst/>
          </a:prstGeom>
          <a:solidFill>
            <a:schemeClr val="tx2">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Kita doakan mudah-mudahan perjalanan Dhuyuf Ar-Rahman diberikan keselamatan dan mendapat haji yang mabrur</a:t>
            </a:r>
          </a:p>
        </p:txBody>
      </p:sp>
    </p:spTree>
    <p:extLst>
      <p:ext uri="{BB962C8B-B14F-4D97-AF65-F5344CB8AC3E}">
        <p14:creationId xmlns:p14="http://schemas.microsoft.com/office/powerpoint/2010/main" xmlns="" val="2433559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 xmlns:a16="http://schemas.microsoft.com/office/drawing/2014/main" id="{2E6F0238-B174-9238-5832-F7E9087D0E7C}"/>
              </a:ext>
            </a:extLst>
          </p:cNvPr>
          <p:cNvSpPr/>
          <p:nvPr/>
        </p:nvSpPr>
        <p:spPr>
          <a:xfrm>
            <a:off x="1752599" y="533400"/>
            <a:ext cx="5181601" cy="990600"/>
          </a:xfrm>
          <a:prstGeom prst="roundRect">
            <a:avLst>
              <a:gd name="adj" fmla="val 26282"/>
            </a:avLst>
          </a:prstGeom>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3200" b="1" dirty="0">
                <a:ln w="1905"/>
                <a:solidFill>
                  <a:schemeClr val="tx2"/>
                </a:solidFill>
                <a:effectLst>
                  <a:innerShdw blurRad="69850" dist="43180" dir="5400000">
                    <a:srgbClr val="000000">
                      <a:alpha val="65000"/>
                    </a:srgbClr>
                  </a:innerShdw>
                </a:effectLst>
              </a:rPr>
              <a:t>Rehlah </a:t>
            </a:r>
            <a:r>
              <a:rPr lang="fi-FI" sz="3200" b="1" dirty="0" smtClean="0">
                <a:ln w="1905"/>
                <a:solidFill>
                  <a:schemeClr val="tx2"/>
                </a:solidFill>
                <a:effectLst>
                  <a:innerShdw blurRad="69850" dist="43180" dir="5400000">
                    <a:srgbClr val="000000">
                      <a:alpha val="65000"/>
                    </a:srgbClr>
                  </a:innerShdw>
                </a:effectLst>
              </a:rPr>
              <a:t>Haji</a:t>
            </a:r>
            <a:endParaRPr lang="en-US" sz="3200" b="1" dirty="0">
              <a:ln w="1905"/>
              <a:solidFill>
                <a:schemeClr val="tx2"/>
              </a:solidFill>
              <a:effectLst>
                <a:innerShdw blurRad="69850" dist="43180" dir="5400000">
                  <a:srgbClr val="000000">
                    <a:alpha val="65000"/>
                  </a:srgbClr>
                </a:innerShdw>
              </a:effectLst>
            </a:endParaRPr>
          </a:p>
        </p:txBody>
      </p:sp>
      <p:sp>
        <p:nvSpPr>
          <p:cNvPr id="5" name="Rounded Rectangle 7">
            <a:extLst>
              <a:ext uri="{FF2B5EF4-FFF2-40B4-BE49-F238E27FC236}">
                <a16:creationId xmlns="" xmlns:a16="http://schemas.microsoft.com/office/drawing/2014/main" id="{CA799FA2-3992-3463-DBE7-3047936C292E}"/>
              </a:ext>
            </a:extLst>
          </p:cNvPr>
          <p:cNvSpPr/>
          <p:nvPr/>
        </p:nvSpPr>
        <p:spPr>
          <a:xfrm>
            <a:off x="419099" y="2209800"/>
            <a:ext cx="8039101" cy="21336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400" b="1" dirty="0" err="1">
                <a:ln w="1905"/>
                <a:solidFill>
                  <a:schemeClr val="tx2"/>
                </a:solidFill>
                <a:effectLst>
                  <a:innerShdw blurRad="69850" dist="43180" dir="5400000">
                    <a:srgbClr val="000000">
                      <a:alpha val="65000"/>
                    </a:srgbClr>
                  </a:innerShdw>
                </a:effectLst>
              </a:rPr>
              <a:t>Satu</a:t>
            </a:r>
            <a:r>
              <a:rPr lang="en-US" sz="3400" b="1" dirty="0">
                <a:ln w="1905"/>
                <a:solidFill>
                  <a:schemeClr val="tx2"/>
                </a:solidFill>
                <a:effectLst>
                  <a:innerShdw blurRad="69850" dist="43180" dir="5400000">
                    <a:srgbClr val="000000">
                      <a:alpha val="65000"/>
                    </a:srgbClr>
                  </a:innerShdw>
                </a:effectLst>
              </a:rPr>
              <a:t> </a:t>
            </a:r>
            <a:r>
              <a:rPr lang="en-US" sz="3400" b="1" dirty="0" err="1">
                <a:ln w="1905"/>
                <a:solidFill>
                  <a:schemeClr val="tx2"/>
                </a:solidFill>
                <a:effectLst>
                  <a:innerShdw blurRad="69850" dist="43180" dir="5400000">
                    <a:srgbClr val="000000">
                      <a:alpha val="65000"/>
                    </a:srgbClr>
                  </a:innerShdw>
                </a:effectLst>
              </a:rPr>
              <a:t>perjalanan</a:t>
            </a:r>
            <a:r>
              <a:rPr lang="en-US" sz="3400" b="1" dirty="0">
                <a:ln w="1905"/>
                <a:solidFill>
                  <a:schemeClr val="tx2"/>
                </a:solidFill>
                <a:effectLst>
                  <a:innerShdw blurRad="69850" dist="43180" dir="5400000">
                    <a:srgbClr val="000000">
                      <a:alpha val="65000"/>
                    </a:srgbClr>
                  </a:innerShdw>
                </a:effectLst>
              </a:rPr>
              <a:t> yang </a:t>
            </a:r>
            <a:r>
              <a:rPr lang="en-US" sz="3400" b="1" dirty="0" err="1">
                <a:ln w="1905"/>
                <a:solidFill>
                  <a:schemeClr val="tx2"/>
                </a:solidFill>
                <a:effectLst>
                  <a:innerShdw blurRad="69850" dist="43180" dir="5400000">
                    <a:srgbClr val="000000">
                      <a:alpha val="65000"/>
                    </a:srgbClr>
                  </a:innerShdw>
                </a:effectLst>
              </a:rPr>
              <a:t>memerlukan</a:t>
            </a:r>
            <a:r>
              <a:rPr lang="en-US" sz="3400" b="1" dirty="0">
                <a:ln w="1905"/>
                <a:solidFill>
                  <a:schemeClr val="tx2"/>
                </a:solidFill>
                <a:effectLst>
                  <a:innerShdw blurRad="69850" dist="43180" dir="5400000">
                    <a:srgbClr val="000000">
                      <a:alpha val="65000"/>
                    </a:srgbClr>
                  </a:innerShdw>
                </a:effectLst>
              </a:rPr>
              <a:t> </a:t>
            </a:r>
            <a:r>
              <a:rPr lang="en-US" sz="3400" b="1" dirty="0" err="1">
                <a:ln w="1905"/>
                <a:solidFill>
                  <a:schemeClr val="tx2"/>
                </a:solidFill>
                <a:effectLst>
                  <a:innerShdw blurRad="69850" dist="43180" dir="5400000">
                    <a:srgbClr val="000000">
                      <a:alpha val="65000"/>
                    </a:srgbClr>
                  </a:innerShdw>
                </a:effectLst>
              </a:rPr>
              <a:t>pengorbanan</a:t>
            </a:r>
            <a:r>
              <a:rPr lang="en-US" sz="3400" b="1" dirty="0">
                <a:ln w="1905"/>
                <a:solidFill>
                  <a:schemeClr val="tx2"/>
                </a:solidFill>
                <a:effectLst>
                  <a:innerShdw blurRad="69850" dist="43180" dir="5400000">
                    <a:srgbClr val="000000">
                      <a:alpha val="65000"/>
                    </a:srgbClr>
                  </a:innerShdw>
                </a:effectLst>
              </a:rPr>
              <a:t> </a:t>
            </a:r>
            <a:r>
              <a:rPr lang="en-US" sz="3400" b="1" dirty="0" err="1">
                <a:ln w="1905"/>
                <a:solidFill>
                  <a:schemeClr val="tx2"/>
                </a:solidFill>
                <a:effectLst>
                  <a:innerShdw blurRad="69850" dist="43180" dir="5400000">
                    <a:srgbClr val="000000">
                      <a:alpha val="65000"/>
                    </a:srgbClr>
                  </a:innerShdw>
                </a:effectLst>
              </a:rPr>
              <a:t>jiwa</a:t>
            </a:r>
            <a:r>
              <a:rPr lang="en-US" sz="3400" b="1" dirty="0">
                <a:ln w="1905"/>
                <a:solidFill>
                  <a:schemeClr val="tx2"/>
                </a:solidFill>
                <a:effectLst>
                  <a:innerShdw blurRad="69850" dist="43180" dir="5400000">
                    <a:srgbClr val="000000">
                      <a:alpha val="65000"/>
                    </a:srgbClr>
                  </a:innerShdw>
                </a:effectLst>
              </a:rPr>
              <a:t>, </a:t>
            </a:r>
            <a:r>
              <a:rPr lang="en-US" sz="3400" b="1" dirty="0" err="1">
                <a:ln w="1905"/>
                <a:solidFill>
                  <a:schemeClr val="tx2"/>
                </a:solidFill>
                <a:effectLst>
                  <a:innerShdw blurRad="69850" dist="43180" dir="5400000">
                    <a:srgbClr val="000000">
                      <a:alpha val="65000"/>
                    </a:srgbClr>
                  </a:innerShdw>
                </a:effectLst>
              </a:rPr>
              <a:t>emosi</a:t>
            </a:r>
            <a:r>
              <a:rPr lang="en-US" sz="3400" b="1" dirty="0">
                <a:ln w="1905"/>
                <a:solidFill>
                  <a:schemeClr val="tx2"/>
                </a:solidFill>
                <a:effectLst>
                  <a:innerShdw blurRad="69850" dist="43180" dir="5400000">
                    <a:srgbClr val="000000">
                      <a:alpha val="65000"/>
                    </a:srgbClr>
                  </a:innerShdw>
                </a:effectLst>
              </a:rPr>
              <a:t>, </a:t>
            </a:r>
            <a:r>
              <a:rPr lang="en-US" sz="3400" b="1" dirty="0" err="1">
                <a:ln w="1905"/>
                <a:solidFill>
                  <a:schemeClr val="tx2"/>
                </a:solidFill>
                <a:effectLst>
                  <a:innerShdw blurRad="69850" dist="43180" dir="5400000">
                    <a:srgbClr val="000000">
                      <a:alpha val="65000"/>
                    </a:srgbClr>
                  </a:innerShdw>
                </a:effectLst>
              </a:rPr>
              <a:t>harta</a:t>
            </a:r>
            <a:r>
              <a:rPr lang="en-US" sz="3400" b="1" dirty="0">
                <a:ln w="1905"/>
                <a:solidFill>
                  <a:schemeClr val="tx2"/>
                </a:solidFill>
                <a:effectLst>
                  <a:innerShdw blurRad="69850" dist="43180" dir="5400000">
                    <a:srgbClr val="000000">
                      <a:alpha val="65000"/>
                    </a:srgbClr>
                  </a:innerShdw>
                </a:effectLst>
              </a:rPr>
              <a:t>, </a:t>
            </a:r>
            <a:r>
              <a:rPr lang="en-US" sz="3400" b="1" dirty="0" err="1">
                <a:ln w="1905"/>
                <a:solidFill>
                  <a:schemeClr val="tx2"/>
                </a:solidFill>
                <a:effectLst>
                  <a:innerShdw blurRad="69850" dist="43180" dir="5400000">
                    <a:srgbClr val="000000">
                      <a:alpha val="65000"/>
                    </a:srgbClr>
                  </a:innerShdw>
                </a:effectLst>
              </a:rPr>
              <a:t>keluarga</a:t>
            </a:r>
            <a:r>
              <a:rPr lang="en-US" sz="3400" b="1" dirty="0">
                <a:ln w="1905"/>
                <a:solidFill>
                  <a:schemeClr val="tx2"/>
                </a:solidFill>
                <a:effectLst>
                  <a:innerShdw blurRad="69850" dist="43180" dir="5400000">
                    <a:srgbClr val="000000">
                      <a:alpha val="65000"/>
                    </a:srgbClr>
                  </a:innerShdw>
                </a:effectLst>
              </a:rPr>
              <a:t> </a:t>
            </a:r>
            <a:r>
              <a:rPr lang="en-US" sz="3400" b="1" dirty="0" err="1">
                <a:ln w="1905"/>
                <a:solidFill>
                  <a:schemeClr val="tx2"/>
                </a:solidFill>
                <a:effectLst>
                  <a:innerShdw blurRad="69850" dist="43180" dir="5400000">
                    <a:srgbClr val="000000">
                      <a:alpha val="65000"/>
                    </a:srgbClr>
                  </a:innerShdw>
                </a:effectLst>
              </a:rPr>
              <a:t>dan</a:t>
            </a:r>
            <a:r>
              <a:rPr lang="en-US" sz="3400" b="1" dirty="0">
                <a:ln w="1905"/>
                <a:solidFill>
                  <a:schemeClr val="tx2"/>
                </a:solidFill>
                <a:effectLst>
                  <a:innerShdw blurRad="69850" dist="43180" dir="5400000">
                    <a:srgbClr val="000000">
                      <a:alpha val="65000"/>
                    </a:srgbClr>
                  </a:innerShdw>
                </a:effectLst>
              </a:rPr>
              <a:t> </a:t>
            </a:r>
            <a:r>
              <a:rPr lang="en-US" sz="3400" b="1" dirty="0" err="1">
                <a:ln w="1905"/>
                <a:solidFill>
                  <a:schemeClr val="tx2"/>
                </a:solidFill>
                <a:effectLst>
                  <a:innerShdw blurRad="69850" dist="43180" dir="5400000">
                    <a:srgbClr val="000000">
                      <a:alpha val="65000"/>
                    </a:srgbClr>
                  </a:innerShdw>
                </a:effectLst>
              </a:rPr>
              <a:t>kesihatan</a:t>
            </a:r>
            <a:r>
              <a:rPr lang="en-US" sz="3400" b="1" dirty="0">
                <a:ln w="1905"/>
                <a:solidFill>
                  <a:schemeClr val="tx2"/>
                </a:solidFill>
                <a:effectLst>
                  <a:innerShdw blurRad="69850" dist="43180" dir="5400000">
                    <a:srgbClr val="000000">
                      <a:alpha val="65000"/>
                    </a:srgbClr>
                  </a:innerShdw>
                </a:effectLst>
              </a:rPr>
              <a:t> demi </a:t>
            </a:r>
            <a:r>
              <a:rPr lang="en-US" sz="3400" b="1" dirty="0" err="1">
                <a:ln w="1905"/>
                <a:solidFill>
                  <a:schemeClr val="tx2"/>
                </a:solidFill>
                <a:effectLst>
                  <a:innerShdw blurRad="69850" dist="43180" dir="5400000">
                    <a:srgbClr val="000000">
                      <a:alpha val="65000"/>
                    </a:srgbClr>
                  </a:innerShdw>
                </a:effectLst>
              </a:rPr>
              <a:t>pengabdian</a:t>
            </a:r>
            <a:r>
              <a:rPr lang="en-US" sz="3400" b="1" dirty="0">
                <a:ln w="1905"/>
                <a:solidFill>
                  <a:schemeClr val="tx2"/>
                </a:solidFill>
                <a:effectLst>
                  <a:innerShdw blurRad="69850" dist="43180" dir="5400000">
                    <a:srgbClr val="000000">
                      <a:alpha val="65000"/>
                    </a:srgbClr>
                  </a:innerShdw>
                </a:effectLst>
              </a:rPr>
              <a:t> </a:t>
            </a:r>
            <a:r>
              <a:rPr lang="en-US" sz="3400" b="1" dirty="0" err="1">
                <a:ln w="1905"/>
                <a:solidFill>
                  <a:schemeClr val="tx2"/>
                </a:solidFill>
                <a:effectLst>
                  <a:innerShdw blurRad="69850" dist="43180" dir="5400000">
                    <a:srgbClr val="000000">
                      <a:alpha val="65000"/>
                    </a:srgbClr>
                  </a:innerShdw>
                </a:effectLst>
              </a:rPr>
              <a:t>diri</a:t>
            </a:r>
            <a:r>
              <a:rPr lang="en-US" sz="3400" b="1" dirty="0">
                <a:ln w="1905"/>
                <a:solidFill>
                  <a:schemeClr val="tx2"/>
                </a:solidFill>
                <a:effectLst>
                  <a:innerShdw blurRad="69850" dist="43180" dir="5400000">
                    <a:srgbClr val="000000">
                      <a:alpha val="65000"/>
                    </a:srgbClr>
                  </a:innerShdw>
                </a:effectLst>
              </a:rPr>
              <a:t> </a:t>
            </a:r>
            <a:r>
              <a:rPr lang="en-US" sz="3400" b="1" dirty="0" err="1">
                <a:ln w="1905"/>
                <a:solidFill>
                  <a:schemeClr val="tx2"/>
                </a:solidFill>
                <a:effectLst>
                  <a:innerShdw blurRad="69850" dist="43180" dir="5400000">
                    <a:srgbClr val="000000">
                      <a:alpha val="65000"/>
                    </a:srgbClr>
                  </a:innerShdw>
                </a:effectLst>
              </a:rPr>
              <a:t>kepada</a:t>
            </a:r>
            <a:r>
              <a:rPr lang="en-US" sz="3400" b="1" dirty="0">
                <a:ln w="1905"/>
                <a:solidFill>
                  <a:schemeClr val="tx2"/>
                </a:solidFill>
                <a:effectLst>
                  <a:innerShdw blurRad="69850" dist="43180" dir="5400000">
                    <a:srgbClr val="000000">
                      <a:alpha val="65000"/>
                    </a:srgbClr>
                  </a:innerShdw>
                </a:effectLst>
              </a:rPr>
              <a:t> Allah</a:t>
            </a:r>
          </a:p>
        </p:txBody>
      </p:sp>
      <p:sp>
        <p:nvSpPr>
          <p:cNvPr id="6" name="Rounded Rectangle 7">
            <a:extLst>
              <a:ext uri="{FF2B5EF4-FFF2-40B4-BE49-F238E27FC236}">
                <a16:creationId xmlns="" xmlns:a16="http://schemas.microsoft.com/office/drawing/2014/main" id="{CA799FA2-3992-3463-DBE7-3047936C292E}"/>
              </a:ext>
            </a:extLst>
          </p:cNvPr>
          <p:cNvSpPr/>
          <p:nvPr/>
        </p:nvSpPr>
        <p:spPr>
          <a:xfrm>
            <a:off x="419099" y="4724400"/>
            <a:ext cx="8039101" cy="21336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400" b="1" dirty="0" err="1" smtClean="0">
                <a:ln w="1905"/>
                <a:solidFill>
                  <a:schemeClr val="tx2"/>
                </a:solidFill>
                <a:effectLst>
                  <a:innerShdw blurRad="69850" dist="43180" dir="5400000">
                    <a:srgbClr val="000000">
                      <a:alpha val="65000"/>
                    </a:srgbClr>
                  </a:innerShdw>
                </a:effectLst>
              </a:rPr>
              <a:t>Sebagai</a:t>
            </a:r>
            <a:r>
              <a:rPr lang="en-US" sz="3400" b="1" dirty="0" smtClean="0">
                <a:ln w="1905"/>
                <a:solidFill>
                  <a:schemeClr val="tx2"/>
                </a:solidFill>
                <a:effectLst>
                  <a:innerShdw blurRad="69850" dist="43180" dir="5400000">
                    <a:srgbClr val="000000">
                      <a:alpha val="65000"/>
                    </a:srgbClr>
                  </a:innerShdw>
                </a:effectLst>
              </a:rPr>
              <a:t> </a:t>
            </a:r>
            <a:r>
              <a:rPr lang="en-US" sz="3400" b="1" dirty="0" err="1" smtClean="0">
                <a:ln w="1905"/>
                <a:solidFill>
                  <a:schemeClr val="tx2"/>
                </a:solidFill>
                <a:effectLst>
                  <a:innerShdw blurRad="69850" dist="43180" dir="5400000">
                    <a:srgbClr val="000000">
                      <a:alpha val="65000"/>
                    </a:srgbClr>
                  </a:innerShdw>
                </a:effectLst>
              </a:rPr>
              <a:t>menyahut</a:t>
            </a:r>
            <a:r>
              <a:rPr lang="en-US" sz="3400" b="1" dirty="0" smtClean="0">
                <a:ln w="1905"/>
                <a:solidFill>
                  <a:schemeClr val="tx2"/>
                </a:solidFill>
                <a:effectLst>
                  <a:innerShdw blurRad="69850" dist="43180" dir="5400000">
                    <a:srgbClr val="000000">
                      <a:alpha val="65000"/>
                    </a:srgbClr>
                  </a:innerShdw>
                </a:effectLst>
              </a:rPr>
              <a:t> </a:t>
            </a:r>
            <a:r>
              <a:rPr lang="en-US" sz="3400" b="1" dirty="0" err="1" smtClean="0">
                <a:ln w="1905"/>
                <a:solidFill>
                  <a:schemeClr val="tx2"/>
                </a:solidFill>
                <a:effectLst>
                  <a:innerShdw blurRad="69850" dist="43180" dir="5400000">
                    <a:srgbClr val="000000">
                      <a:alpha val="65000"/>
                    </a:srgbClr>
                  </a:innerShdw>
                </a:effectLst>
              </a:rPr>
              <a:t>seruan</a:t>
            </a:r>
            <a:r>
              <a:rPr lang="en-US" sz="3400" b="1" dirty="0" smtClean="0">
                <a:ln w="1905"/>
                <a:solidFill>
                  <a:schemeClr val="tx2"/>
                </a:solidFill>
                <a:effectLst>
                  <a:innerShdw blurRad="69850" dist="43180" dir="5400000">
                    <a:srgbClr val="000000">
                      <a:alpha val="65000"/>
                    </a:srgbClr>
                  </a:innerShdw>
                </a:effectLst>
              </a:rPr>
              <a:t> </a:t>
            </a:r>
            <a:r>
              <a:rPr lang="en-US" sz="3400" b="1" dirty="0" err="1" smtClean="0">
                <a:ln w="1905"/>
                <a:solidFill>
                  <a:schemeClr val="tx2"/>
                </a:solidFill>
                <a:effectLst>
                  <a:innerShdw blurRad="69850" dist="43180" dir="5400000">
                    <a:srgbClr val="000000">
                      <a:alpha val="65000"/>
                    </a:srgbClr>
                  </a:innerShdw>
                </a:effectLst>
              </a:rPr>
              <a:t>Nabi</a:t>
            </a:r>
            <a:r>
              <a:rPr lang="en-US" sz="3400" b="1" dirty="0" smtClean="0">
                <a:ln w="1905"/>
                <a:solidFill>
                  <a:schemeClr val="tx2"/>
                </a:solidFill>
                <a:effectLst>
                  <a:innerShdw blurRad="69850" dist="43180" dir="5400000">
                    <a:srgbClr val="000000">
                      <a:alpha val="65000"/>
                    </a:srgbClr>
                  </a:innerShdw>
                </a:effectLst>
              </a:rPr>
              <a:t> Ibrahim AS</a:t>
            </a:r>
            <a:endParaRPr lang="en-US" sz="3400"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890103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12416824</TotalTime>
  <Words>1463</Words>
  <Application>Microsoft Office PowerPoint</Application>
  <PresentationFormat>On-screen Show (4:3)</PresentationFormat>
  <Paragraphs>184</Paragraphs>
  <Slides>42</Slides>
  <Notes>0</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Office Theme</vt: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Nabi SAW bersabda :</vt:lpstr>
      <vt:lpstr>Slide 18</vt:lpstr>
      <vt:lpstr>Nasihat Bakal Jemaah Haji</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oem</cp:lastModifiedBy>
  <cp:revision>809</cp:revision>
  <dcterms:created xsi:type="dcterms:W3CDTF">2017-12-24T04:47:57Z</dcterms:created>
  <dcterms:modified xsi:type="dcterms:W3CDTF">2023-05-31T04:15:06Z</dcterms:modified>
</cp:coreProperties>
</file>